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4"/>
  </p:sldMasterIdLst>
  <p:notesMasterIdLst>
    <p:notesMasterId r:id="rId17"/>
  </p:notesMasterIdLst>
  <p:sldIdLst>
    <p:sldId id="262" r:id="rId5"/>
    <p:sldId id="303" r:id="rId6"/>
    <p:sldId id="273" r:id="rId7"/>
    <p:sldId id="276" r:id="rId8"/>
    <p:sldId id="302" r:id="rId9"/>
    <p:sldId id="286" r:id="rId10"/>
    <p:sldId id="278" r:id="rId11"/>
    <p:sldId id="301" r:id="rId12"/>
    <p:sldId id="300" r:id="rId13"/>
    <p:sldId id="257" r:id="rId14"/>
    <p:sldId id="274" r:id="rId15"/>
    <p:sldId id="291"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orman T. O'Neill" initials="NTO" lastIdx="10" clrIdx="0">
    <p:extLst>
      <p:ext uri="{19B8F6BF-5375-455C-9EA6-DF929625EA0E}">
        <p15:presenceInfo xmlns:p15="http://schemas.microsoft.com/office/powerpoint/2012/main" userId="S-1-5-21-573346475-2301630103-2348164595-38465" providerId="AD"/>
      </p:ext>
    </p:extLst>
  </p:cmAuthor>
  <p:cmAuthor id="2" name="Keyvan Ranjbar" initials="KR" lastIdx="7" clrIdx="1">
    <p:extLst>
      <p:ext uri="{19B8F6BF-5375-455C-9EA6-DF929625EA0E}">
        <p15:presenceInfo xmlns:p15="http://schemas.microsoft.com/office/powerpoint/2012/main" userId="S::rank2901@usherbrooke.ca::df09eebb-31e8-4ec0-92ce-c77043a6d484" providerId="AD"/>
      </p:ext>
    </p:extLst>
  </p:cmAuthor>
  <p:cmAuthor id="3" name="Norman T. O'Neill" initials="NTO [2]" lastIdx="2" clrIdx="2">
    <p:extLst>
      <p:ext uri="{19B8F6BF-5375-455C-9EA6-DF929625EA0E}">
        <p15:presenceInfo xmlns:p15="http://schemas.microsoft.com/office/powerpoint/2012/main" userId="S::onen1601@usherbrooke.ca::8ce66260-7e99-4d6f-8545-98d0bd433e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00"/>
    <a:srgbClr val="9BFFFF"/>
    <a:srgbClr val="000066"/>
    <a:srgbClr val="A8A8A2"/>
    <a:srgbClr val="FF0000"/>
    <a:srgbClr val="FF99FF"/>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662" autoAdjust="0"/>
    <p:restoredTop sz="95332" autoAdjust="0"/>
  </p:normalViewPr>
  <p:slideViewPr>
    <p:cSldViewPr snapToGrid="0">
      <p:cViewPr varScale="1">
        <p:scale>
          <a:sx n="84" d="100"/>
          <a:sy n="84" d="100"/>
        </p:scale>
        <p:origin x="182" y="58"/>
      </p:cViewPr>
      <p:guideLst/>
    </p:cSldViewPr>
  </p:slideViewPr>
  <p:notesTextViewPr>
    <p:cViewPr>
      <p:scale>
        <a:sx n="3" d="2"/>
        <a:sy n="3" d="2"/>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orman T. O'Neill" userId="8ce66260-7e99-4d6f-8545-98d0bd433e73" providerId="ADAL" clId="{E3D41619-51C5-4728-BA18-3B3D908B9C81}"/>
    <pc:docChg chg="custSel delSld modSld">
      <pc:chgData name="Norman T. O'Neill" userId="8ce66260-7e99-4d6f-8545-98d0bd433e73" providerId="ADAL" clId="{E3D41619-51C5-4728-BA18-3B3D908B9C81}" dt="2023-10-27T14:49:58.688" v="24"/>
      <pc:docMkLst>
        <pc:docMk/>
      </pc:docMkLst>
      <pc:sldChg chg="addSp modSp mod addCm delCm modCm">
        <pc:chgData name="Norman T. O'Neill" userId="8ce66260-7e99-4d6f-8545-98d0bd433e73" providerId="ADAL" clId="{E3D41619-51C5-4728-BA18-3B3D908B9C81}" dt="2023-10-27T14:49:58.688" v="24"/>
        <pc:sldMkLst>
          <pc:docMk/>
          <pc:sldMk cId="2216527682" sldId="257"/>
        </pc:sldMkLst>
        <pc:spChg chg="add mod">
          <ac:chgData name="Norman T. O'Neill" userId="8ce66260-7e99-4d6f-8545-98d0bd433e73" providerId="ADAL" clId="{E3D41619-51C5-4728-BA18-3B3D908B9C81}" dt="2023-10-26T17:14:18.726" v="17" actId="1076"/>
          <ac:spMkLst>
            <pc:docMk/>
            <pc:sldMk cId="2216527682" sldId="257"/>
            <ac:spMk id="6" creationId="{CE103C7B-5A2A-46D4-BEFB-BA138DBEBB31}"/>
          </ac:spMkLst>
        </pc:spChg>
        <pc:spChg chg="add mod">
          <ac:chgData name="Norman T. O'Neill" userId="8ce66260-7e99-4d6f-8545-98d0bd433e73" providerId="ADAL" clId="{E3D41619-51C5-4728-BA18-3B3D908B9C81}" dt="2023-10-25T19:27:47.992" v="9" actId="20577"/>
          <ac:spMkLst>
            <pc:docMk/>
            <pc:sldMk cId="2216527682" sldId="257"/>
            <ac:spMk id="22" creationId="{A854A463-E926-4DB2-B6F5-7377443DA522}"/>
          </ac:spMkLst>
        </pc:spChg>
        <pc:spChg chg="add mod">
          <ac:chgData name="Norman T. O'Neill" userId="8ce66260-7e99-4d6f-8545-98d0bd433e73" providerId="ADAL" clId="{E3D41619-51C5-4728-BA18-3B3D908B9C81}" dt="2023-10-26T17:11:36.856" v="13" actId="1076"/>
          <ac:spMkLst>
            <pc:docMk/>
            <pc:sldMk cId="2216527682" sldId="257"/>
            <ac:spMk id="29" creationId="{D57D1B13-8DAE-4B4F-982B-28521618BAFE}"/>
          </ac:spMkLst>
        </pc:spChg>
      </pc:sldChg>
      <pc:sldChg chg="del">
        <pc:chgData name="Norman T. O'Neill" userId="8ce66260-7e99-4d6f-8545-98d0bd433e73" providerId="ADAL" clId="{E3D41619-51C5-4728-BA18-3B3D908B9C81}" dt="2023-10-25T14:31:16.424" v="1" actId="2696"/>
        <pc:sldMkLst>
          <pc:docMk/>
          <pc:sldMk cId="1044578340" sldId="259"/>
        </pc:sldMkLst>
      </pc:sldChg>
      <pc:sldChg chg="del">
        <pc:chgData name="Norman T. O'Neill" userId="8ce66260-7e99-4d6f-8545-98d0bd433e73" providerId="ADAL" clId="{E3D41619-51C5-4728-BA18-3B3D908B9C81}" dt="2023-10-25T14:31:21.209" v="2" actId="2696"/>
        <pc:sldMkLst>
          <pc:docMk/>
          <pc:sldMk cId="1899835690" sldId="265"/>
        </pc:sldMkLst>
      </pc:sldChg>
      <pc:sldChg chg="del">
        <pc:chgData name="Norman T. O'Neill" userId="8ce66260-7e99-4d6f-8545-98d0bd433e73" providerId="ADAL" clId="{E3D41619-51C5-4728-BA18-3B3D908B9C81}" dt="2023-10-25T14:31:11.580" v="0" actId="2696"/>
        <pc:sldMkLst>
          <pc:docMk/>
          <pc:sldMk cId="1295365197" sldId="274"/>
        </pc:sldMkLst>
      </pc:sldChg>
      <pc:sldChg chg="del">
        <pc:chgData name="Norman T. O'Neill" userId="8ce66260-7e99-4d6f-8545-98d0bd433e73" providerId="ADAL" clId="{E3D41619-51C5-4728-BA18-3B3D908B9C81}" dt="2023-10-25T14:32:29.783" v="3" actId="2696"/>
        <pc:sldMkLst>
          <pc:docMk/>
          <pc:sldMk cId="4231323403" sldId="292"/>
        </pc:sldMkLst>
      </pc:sldChg>
      <pc:sldChg chg="addSp modSp mod">
        <pc:chgData name="Norman T. O'Neill" userId="8ce66260-7e99-4d6f-8545-98d0bd433e73" providerId="ADAL" clId="{E3D41619-51C5-4728-BA18-3B3D908B9C81}" dt="2023-10-25T19:27:38.320" v="6" actId="20577"/>
        <pc:sldMkLst>
          <pc:docMk/>
          <pc:sldMk cId="3804458804" sldId="300"/>
        </pc:sldMkLst>
        <pc:spChg chg="add mod">
          <ac:chgData name="Norman T. O'Neill" userId="8ce66260-7e99-4d6f-8545-98d0bd433e73" providerId="ADAL" clId="{E3D41619-51C5-4728-BA18-3B3D908B9C81}" dt="2023-10-25T19:27:38.320" v="6" actId="20577"/>
          <ac:spMkLst>
            <pc:docMk/>
            <pc:sldMk cId="3804458804" sldId="300"/>
            <ac:spMk id="18" creationId="{0D4095E1-0075-4FC2-ABBA-5BFA4B0A5698}"/>
          </ac:spMkLst>
        </pc:spChg>
      </pc:sldChg>
    </pc:docChg>
  </pc:docChgLst>
  <pc:docChgLst>
    <pc:chgData name="Norman T. O'Neill" userId="8ce66260-7e99-4d6f-8545-98d0bd433e73" providerId="ADAL" clId="{5495183B-C11D-416E-B72F-79AFB5D45103}"/>
    <pc:docChg chg="undo custSel addSld modSld">
      <pc:chgData name="Norman T. O'Neill" userId="8ce66260-7e99-4d6f-8545-98d0bd433e73" providerId="ADAL" clId="{5495183B-C11D-416E-B72F-79AFB5D45103}" dt="2024-02-12T15:12:54.680" v="1138" actId="20577"/>
      <pc:docMkLst>
        <pc:docMk/>
      </pc:docMkLst>
      <pc:sldChg chg="addSp delSp modSp mod delCm modNotesTx">
        <pc:chgData name="Norman T. O'Neill" userId="8ce66260-7e99-4d6f-8545-98d0bd433e73" providerId="ADAL" clId="{5495183B-C11D-416E-B72F-79AFB5D45103}" dt="2024-02-12T15:12:54.680" v="1138" actId="20577"/>
        <pc:sldMkLst>
          <pc:docMk/>
          <pc:sldMk cId="2216527682" sldId="257"/>
        </pc:sldMkLst>
        <pc:spChg chg="del">
          <ac:chgData name="Norman T. O'Neill" userId="8ce66260-7e99-4d6f-8545-98d0bd433e73" providerId="ADAL" clId="{5495183B-C11D-416E-B72F-79AFB5D45103}" dt="2024-01-13T17:07:02.733" v="12" actId="478"/>
          <ac:spMkLst>
            <pc:docMk/>
            <pc:sldMk cId="2216527682" sldId="257"/>
            <ac:spMk id="3" creationId="{B087CACC-F376-40DF-8501-DD07E793D690}"/>
          </ac:spMkLst>
        </pc:spChg>
        <pc:spChg chg="del">
          <ac:chgData name="Norman T. O'Neill" userId="8ce66260-7e99-4d6f-8545-98d0bd433e73" providerId="ADAL" clId="{5495183B-C11D-416E-B72F-79AFB5D45103}" dt="2024-01-13T17:06:57.902" v="9" actId="478"/>
          <ac:spMkLst>
            <pc:docMk/>
            <pc:sldMk cId="2216527682" sldId="257"/>
            <ac:spMk id="4" creationId="{708C6B9E-2F2B-4C3E-B77F-4AC14A3C8708}"/>
          </ac:spMkLst>
        </pc:spChg>
        <pc:spChg chg="del">
          <ac:chgData name="Norman T. O'Neill" userId="8ce66260-7e99-4d6f-8545-98d0bd433e73" providerId="ADAL" clId="{5495183B-C11D-416E-B72F-79AFB5D45103}" dt="2024-01-13T17:10:14.300" v="29" actId="478"/>
          <ac:spMkLst>
            <pc:docMk/>
            <pc:sldMk cId="2216527682" sldId="257"/>
            <ac:spMk id="6" creationId="{CE103C7B-5A2A-46D4-BEFB-BA138DBEBB31}"/>
          </ac:spMkLst>
        </pc:spChg>
        <pc:spChg chg="del">
          <ac:chgData name="Norman T. O'Neill" userId="8ce66260-7e99-4d6f-8545-98d0bd433e73" providerId="ADAL" clId="{5495183B-C11D-416E-B72F-79AFB5D45103}" dt="2024-01-13T17:06:18.422" v="3" actId="478"/>
          <ac:spMkLst>
            <pc:docMk/>
            <pc:sldMk cId="2216527682" sldId="257"/>
            <ac:spMk id="9" creationId="{D394C97C-B394-4633-A560-9BEF52FA61D2}"/>
          </ac:spMkLst>
        </pc:spChg>
        <pc:spChg chg="del mod">
          <ac:chgData name="Norman T. O'Neill" userId="8ce66260-7e99-4d6f-8545-98d0bd433e73" providerId="ADAL" clId="{5495183B-C11D-416E-B72F-79AFB5D45103}" dt="2024-01-13T17:07:39.012" v="17" actId="478"/>
          <ac:spMkLst>
            <pc:docMk/>
            <pc:sldMk cId="2216527682" sldId="257"/>
            <ac:spMk id="16" creationId="{E9FC748D-3464-4B1E-B9CB-FA546A472B87}"/>
          </ac:spMkLst>
        </pc:spChg>
        <pc:spChg chg="del">
          <ac:chgData name="Norman T. O'Neill" userId="8ce66260-7e99-4d6f-8545-98d0bd433e73" providerId="ADAL" clId="{5495183B-C11D-416E-B72F-79AFB5D45103}" dt="2024-01-13T17:09:11.164" v="27" actId="478"/>
          <ac:spMkLst>
            <pc:docMk/>
            <pc:sldMk cId="2216527682" sldId="257"/>
            <ac:spMk id="17" creationId="{FB215602-D25A-49AE-BDB9-E3DA5D874B42}"/>
          </ac:spMkLst>
        </pc:spChg>
        <pc:spChg chg="del">
          <ac:chgData name="Norman T. O'Neill" userId="8ce66260-7e99-4d6f-8545-98d0bd433e73" providerId="ADAL" clId="{5495183B-C11D-416E-B72F-79AFB5D45103}" dt="2024-01-13T17:16:31.528" v="35" actId="478"/>
          <ac:spMkLst>
            <pc:docMk/>
            <pc:sldMk cId="2216527682" sldId="257"/>
            <ac:spMk id="23" creationId="{20B4D235-5484-4956-83A5-9E2983E89202}"/>
          </ac:spMkLst>
        </pc:spChg>
        <pc:spChg chg="del">
          <ac:chgData name="Norman T. O'Neill" userId="8ce66260-7e99-4d6f-8545-98d0bd433e73" providerId="ADAL" clId="{5495183B-C11D-416E-B72F-79AFB5D45103}" dt="2024-01-13T17:16:36.576" v="36" actId="478"/>
          <ac:spMkLst>
            <pc:docMk/>
            <pc:sldMk cId="2216527682" sldId="257"/>
            <ac:spMk id="24" creationId="{E4B4ADC8-6059-4845-8266-DA2BDDDAA1EC}"/>
          </ac:spMkLst>
        </pc:spChg>
        <pc:spChg chg="del">
          <ac:chgData name="Norman T. O'Neill" userId="8ce66260-7e99-4d6f-8545-98d0bd433e73" providerId="ADAL" clId="{5495183B-C11D-416E-B72F-79AFB5D45103}" dt="2024-01-13T17:06:50.621" v="7" actId="478"/>
          <ac:spMkLst>
            <pc:docMk/>
            <pc:sldMk cId="2216527682" sldId="257"/>
            <ac:spMk id="29" creationId="{D57D1B13-8DAE-4B4F-982B-28521618BAFE}"/>
          </ac:spMkLst>
        </pc:spChg>
        <pc:spChg chg="mod">
          <ac:chgData name="Norman T. O'Neill" userId="8ce66260-7e99-4d6f-8545-98d0bd433e73" providerId="ADAL" clId="{5495183B-C11D-416E-B72F-79AFB5D45103}" dt="2024-01-13T17:17:11.511" v="38" actId="1076"/>
          <ac:spMkLst>
            <pc:docMk/>
            <pc:sldMk cId="2216527682" sldId="257"/>
            <ac:spMk id="33" creationId="{FF45500D-B96B-41B5-84D2-0339E9A8AE7A}"/>
          </ac:spMkLst>
        </pc:spChg>
        <pc:spChg chg="mod">
          <ac:chgData name="Norman T. O'Neill" userId="8ce66260-7e99-4d6f-8545-98d0bd433e73" providerId="ADAL" clId="{5495183B-C11D-416E-B72F-79AFB5D45103}" dt="2024-01-13T17:10:44.859" v="33" actId="1076"/>
          <ac:spMkLst>
            <pc:docMk/>
            <pc:sldMk cId="2216527682" sldId="257"/>
            <ac:spMk id="34" creationId="{DF424315-78FE-4A49-A09C-F30F6B5EABD2}"/>
          </ac:spMkLst>
        </pc:spChg>
        <pc:spChg chg="del">
          <ac:chgData name="Norman T. O'Neill" userId="8ce66260-7e99-4d6f-8545-98d0bd433e73" providerId="ADAL" clId="{5495183B-C11D-416E-B72F-79AFB5D45103}" dt="2024-01-13T17:06:29.413" v="6" actId="478"/>
          <ac:spMkLst>
            <pc:docMk/>
            <pc:sldMk cId="2216527682" sldId="257"/>
            <ac:spMk id="37" creationId="{184FDA16-473B-4574-9DD4-7F2F7264F798}"/>
          </ac:spMkLst>
        </pc:spChg>
        <pc:picChg chg="del mod">
          <ac:chgData name="Norman T. O'Neill" userId="8ce66260-7e99-4d6f-8545-98d0bd433e73" providerId="ADAL" clId="{5495183B-C11D-416E-B72F-79AFB5D45103}" dt="2024-01-13T17:06:16.166" v="2" actId="478"/>
          <ac:picMkLst>
            <pc:docMk/>
            <pc:sldMk cId="2216527682" sldId="257"/>
            <ac:picMk id="5" creationId="{351BE681-A5D5-BBB5-278C-3DB0368F14D4}"/>
          </ac:picMkLst>
        </pc:picChg>
        <pc:picChg chg="del">
          <ac:chgData name="Norman T. O'Neill" userId="8ce66260-7e99-4d6f-8545-98d0bd433e73" providerId="ADAL" clId="{5495183B-C11D-416E-B72F-79AFB5D45103}" dt="2024-01-13T17:06:55.981" v="8" actId="478"/>
          <ac:picMkLst>
            <pc:docMk/>
            <pc:sldMk cId="2216527682" sldId="257"/>
            <ac:picMk id="7" creationId="{FBB7242A-B7C6-A02A-FC51-5B2687D360D7}"/>
          </ac:picMkLst>
        </pc:picChg>
        <pc:picChg chg="add mod ord">
          <ac:chgData name="Norman T. O'Neill" userId="8ce66260-7e99-4d6f-8545-98d0bd433e73" providerId="ADAL" clId="{5495183B-C11D-416E-B72F-79AFB5D45103}" dt="2024-01-13T17:09:03.261" v="26" actId="14100"/>
          <ac:picMkLst>
            <pc:docMk/>
            <pc:sldMk cId="2216527682" sldId="257"/>
            <ac:picMk id="10" creationId="{BEA47BB7-8736-4805-A9E0-0D3251DFF370}"/>
          </ac:picMkLst>
        </pc:picChg>
        <pc:picChg chg="add mod ord">
          <ac:chgData name="Norman T. O'Neill" userId="8ce66260-7e99-4d6f-8545-98d0bd433e73" providerId="ADAL" clId="{5495183B-C11D-416E-B72F-79AFB5D45103}" dt="2024-01-13T17:10:32.940" v="32" actId="1076"/>
          <ac:picMkLst>
            <pc:docMk/>
            <pc:sldMk cId="2216527682" sldId="257"/>
            <ac:picMk id="15" creationId="{4B58F72A-837D-4987-860A-96DEA6D757FE}"/>
          </ac:picMkLst>
        </pc:picChg>
        <pc:cxnChg chg="del mod">
          <ac:chgData name="Norman T. O'Neill" userId="8ce66260-7e99-4d6f-8545-98d0bd433e73" providerId="ADAL" clId="{5495183B-C11D-416E-B72F-79AFB5D45103}" dt="2024-01-13T17:07:00.581" v="11" actId="478"/>
          <ac:cxnSpMkLst>
            <pc:docMk/>
            <pc:sldMk cId="2216527682" sldId="257"/>
            <ac:cxnSpMk id="12" creationId="{98BE1812-A4C1-4D92-80C0-42701A6DAEB4}"/>
          </ac:cxnSpMkLst>
        </pc:cxnChg>
        <pc:cxnChg chg="del">
          <ac:chgData name="Norman T. O'Neill" userId="8ce66260-7e99-4d6f-8545-98d0bd433e73" providerId="ADAL" clId="{5495183B-C11D-416E-B72F-79AFB5D45103}" dt="2024-01-13T17:07:41.644" v="18" actId="478"/>
          <ac:cxnSpMkLst>
            <pc:docMk/>
            <pc:sldMk cId="2216527682" sldId="257"/>
            <ac:cxnSpMk id="30" creationId="{B853A1A8-33C2-4E57-B156-7B219F0A5A95}"/>
          </ac:cxnSpMkLst>
        </pc:cxnChg>
        <pc:cxnChg chg="del">
          <ac:chgData name="Norman T. O'Neill" userId="8ce66260-7e99-4d6f-8545-98d0bd433e73" providerId="ADAL" clId="{5495183B-C11D-416E-B72F-79AFB5D45103}" dt="2024-01-13T17:06:22.717" v="5" actId="478"/>
          <ac:cxnSpMkLst>
            <pc:docMk/>
            <pc:sldMk cId="2216527682" sldId="257"/>
            <ac:cxnSpMk id="31" creationId="{25014E64-B1BD-433B-96E5-265A774319CD}"/>
          </ac:cxnSpMkLst>
        </pc:cxnChg>
        <pc:cxnChg chg="del">
          <ac:chgData name="Norman T. O'Neill" userId="8ce66260-7e99-4d6f-8545-98d0bd433e73" providerId="ADAL" clId="{5495183B-C11D-416E-B72F-79AFB5D45103}" dt="2024-01-13T17:06:59.349" v="10" actId="478"/>
          <ac:cxnSpMkLst>
            <pc:docMk/>
            <pc:sldMk cId="2216527682" sldId="257"/>
            <ac:cxnSpMk id="35" creationId="{5ECF0E52-A142-4F40-B3D0-3E92CFD42068}"/>
          </ac:cxnSpMkLst>
        </pc:cxnChg>
        <pc:cxnChg chg="del">
          <ac:chgData name="Norman T. O'Neill" userId="8ce66260-7e99-4d6f-8545-98d0bd433e73" providerId="ADAL" clId="{5495183B-C11D-416E-B72F-79AFB5D45103}" dt="2024-01-13T17:06:19.782" v="4" actId="478"/>
          <ac:cxnSpMkLst>
            <pc:docMk/>
            <pc:sldMk cId="2216527682" sldId="257"/>
            <ac:cxnSpMk id="36" creationId="{FE8CBB9D-7EE6-4149-8219-0BA56342199A}"/>
          </ac:cxnSpMkLst>
        </pc:cxnChg>
      </pc:sldChg>
      <pc:sldChg chg="modSp mod">
        <pc:chgData name="Norman T. O'Neill" userId="8ce66260-7e99-4d6f-8545-98d0bd433e73" providerId="ADAL" clId="{5495183B-C11D-416E-B72F-79AFB5D45103}" dt="2024-02-12T11:03:24.200" v="890" actId="20577"/>
        <pc:sldMkLst>
          <pc:docMk/>
          <pc:sldMk cId="2955979066" sldId="291"/>
        </pc:sldMkLst>
        <pc:spChg chg="mod">
          <ac:chgData name="Norman T. O'Neill" userId="8ce66260-7e99-4d6f-8545-98d0bd433e73" providerId="ADAL" clId="{5495183B-C11D-416E-B72F-79AFB5D45103}" dt="2024-02-12T11:03:24.200" v="890" actId="20577"/>
          <ac:spMkLst>
            <pc:docMk/>
            <pc:sldMk cId="2955979066" sldId="291"/>
            <ac:spMk id="5" creationId="{8D2087B5-9A6C-4F78-B912-BE07E33DAC9E}"/>
          </ac:spMkLst>
        </pc:spChg>
      </pc:sldChg>
      <pc:sldChg chg="delSp mod modNotesTx">
        <pc:chgData name="Norman T. O'Neill" userId="8ce66260-7e99-4d6f-8545-98d0bd433e73" providerId="ADAL" clId="{5495183B-C11D-416E-B72F-79AFB5D45103}" dt="2024-02-06T12:01:05.117" v="592" actId="20577"/>
        <pc:sldMkLst>
          <pc:docMk/>
          <pc:sldMk cId="3804458804" sldId="300"/>
        </pc:sldMkLst>
        <pc:cxnChg chg="del">
          <ac:chgData name="Norman T. O'Neill" userId="8ce66260-7e99-4d6f-8545-98d0bd433e73" providerId="ADAL" clId="{5495183B-C11D-416E-B72F-79AFB5D45103}" dt="2024-02-06T12:00:23.045" v="591" actId="478"/>
          <ac:cxnSpMkLst>
            <pc:docMk/>
            <pc:sldMk cId="3804458804" sldId="300"/>
            <ac:cxnSpMk id="16" creationId="{DFF4833A-B0DA-47F0-836F-C55C3AF92E8A}"/>
          </ac:cxnSpMkLst>
        </pc:cxnChg>
        <pc:cxnChg chg="del">
          <ac:chgData name="Norman T. O'Neill" userId="8ce66260-7e99-4d6f-8545-98d0bd433e73" providerId="ADAL" clId="{5495183B-C11D-416E-B72F-79AFB5D45103}" dt="2024-02-06T12:00:19.233" v="590" actId="478"/>
          <ac:cxnSpMkLst>
            <pc:docMk/>
            <pc:sldMk cId="3804458804" sldId="300"/>
            <ac:cxnSpMk id="17" creationId="{B29A633F-68AC-42DE-9634-482706D0A04C}"/>
          </ac:cxnSpMkLst>
        </pc:cxnChg>
      </pc:sldChg>
      <pc:sldChg chg="modNotesTx">
        <pc:chgData name="Norman T. O'Neill" userId="8ce66260-7e99-4d6f-8545-98d0bd433e73" providerId="ADAL" clId="{5495183B-C11D-416E-B72F-79AFB5D45103}" dt="2024-02-06T12:18:25.609" v="792" actId="20577"/>
        <pc:sldMkLst>
          <pc:docMk/>
          <pc:sldMk cId="3506540483" sldId="301"/>
        </pc:sldMkLst>
      </pc:sldChg>
      <pc:sldChg chg="modNotesTx">
        <pc:chgData name="Norman T. O'Neill" userId="8ce66260-7e99-4d6f-8545-98d0bd433e73" providerId="ADAL" clId="{5495183B-C11D-416E-B72F-79AFB5D45103}" dt="2024-02-01T12:07:56.728" v="108" actId="20577"/>
        <pc:sldMkLst>
          <pc:docMk/>
          <pc:sldMk cId="690499801" sldId="303"/>
        </pc:sldMkLst>
      </pc:sldChg>
      <pc:sldChg chg="addSp delSp modSp new mod modNotesTx">
        <pc:chgData name="Norman T. O'Neill" userId="8ce66260-7e99-4d6f-8545-98d0bd433e73" providerId="ADAL" clId="{5495183B-C11D-416E-B72F-79AFB5D45103}" dt="2024-02-02T10:31:12.368" v="569" actId="20577"/>
        <pc:sldMkLst>
          <pc:docMk/>
          <pc:sldMk cId="3664670549" sldId="305"/>
        </pc:sldMkLst>
        <pc:spChg chg="add del mod">
          <ac:chgData name="Norman T. O'Neill" userId="8ce66260-7e99-4d6f-8545-98d0bd433e73" providerId="ADAL" clId="{5495183B-C11D-416E-B72F-79AFB5D45103}" dt="2024-01-31T20:32:40.163" v="51" actId="478"/>
          <ac:spMkLst>
            <pc:docMk/>
            <pc:sldMk cId="3664670549" sldId="305"/>
            <ac:spMk id="3" creationId="{95D2532A-37B0-43B2-9246-E321B371521D}"/>
          </ac:spMkLst>
        </pc:spChg>
        <pc:spChg chg="add del mod">
          <ac:chgData name="Norman T. O'Neill" userId="8ce66260-7e99-4d6f-8545-98d0bd433e73" providerId="ADAL" clId="{5495183B-C11D-416E-B72F-79AFB5D45103}" dt="2024-01-31T20:32:40.163" v="51" actId="478"/>
          <ac:spMkLst>
            <pc:docMk/>
            <pc:sldMk cId="3664670549" sldId="305"/>
            <ac:spMk id="4" creationId="{9F9C1172-7F60-4988-9A9A-975550FD6BAA}"/>
          </ac:spMkLst>
        </pc:spChg>
        <pc:spChg chg="add del mod">
          <ac:chgData name="Norman T. O'Neill" userId="8ce66260-7e99-4d6f-8545-98d0bd433e73" providerId="ADAL" clId="{5495183B-C11D-416E-B72F-79AFB5D45103}" dt="2024-01-31T20:32:40.163" v="51" actId="478"/>
          <ac:spMkLst>
            <pc:docMk/>
            <pc:sldMk cId="3664670549" sldId="305"/>
            <ac:spMk id="5" creationId="{46043A98-37E0-4E76-99C8-600F7BA44163}"/>
          </ac:spMkLst>
        </pc:spChg>
        <pc:spChg chg="add del">
          <ac:chgData name="Norman T. O'Neill" userId="8ce66260-7e99-4d6f-8545-98d0bd433e73" providerId="ADAL" clId="{5495183B-C11D-416E-B72F-79AFB5D45103}" dt="2024-01-31T20:33:17.323" v="53" actId="22"/>
          <ac:spMkLst>
            <pc:docMk/>
            <pc:sldMk cId="3664670549" sldId="305"/>
            <ac:spMk id="7" creationId="{B404C2E3-E889-436C-9E55-C9C0D7A831C4}"/>
          </ac:spMkLst>
        </pc:spChg>
        <pc:spChg chg="add del">
          <ac:chgData name="Norman T. O'Neill" userId="8ce66260-7e99-4d6f-8545-98d0bd433e73" providerId="ADAL" clId="{5495183B-C11D-416E-B72F-79AFB5D45103}" dt="2024-02-01T19:10:48.136" v="211" actId="22"/>
          <ac:spMkLst>
            <pc:docMk/>
            <pc:sldMk cId="3664670549" sldId="305"/>
            <ac:spMk id="8" creationId="{C37487D0-0436-465E-A685-5388D401BBDE}"/>
          </ac:spMkLst>
        </pc:spChg>
        <pc:spChg chg="add del mod">
          <ac:chgData name="Norman T. O'Neill" userId="8ce66260-7e99-4d6f-8545-98d0bd433e73" providerId="ADAL" clId="{5495183B-C11D-416E-B72F-79AFB5D45103}" dt="2024-01-31T20:34:36.983" v="59" actId="478"/>
          <ac:spMkLst>
            <pc:docMk/>
            <pc:sldMk cId="3664670549" sldId="305"/>
            <ac:spMk id="11" creationId="{9ABEC4DF-FE31-4B0A-8F11-87D0974F55DD}"/>
          </ac:spMkLst>
        </pc:spChg>
        <pc:spChg chg="add del mod">
          <ac:chgData name="Norman T. O'Neill" userId="8ce66260-7e99-4d6f-8545-98d0bd433e73" providerId="ADAL" clId="{5495183B-C11D-416E-B72F-79AFB5D45103}" dt="2024-01-31T20:35:05.430" v="63" actId="478"/>
          <ac:spMkLst>
            <pc:docMk/>
            <pc:sldMk cId="3664670549" sldId="305"/>
            <ac:spMk id="12" creationId="{52A0F862-B5A2-455C-BBBC-63F850A9A5C2}"/>
          </ac:spMkLst>
        </pc:spChg>
        <pc:spChg chg="add mod">
          <ac:chgData name="Norman T. O'Neill" userId="8ce66260-7e99-4d6f-8545-98d0bd433e73" providerId="ADAL" clId="{5495183B-C11D-416E-B72F-79AFB5D45103}" dt="2024-02-01T19:17:48.596" v="294" actId="255"/>
          <ac:spMkLst>
            <pc:docMk/>
            <pc:sldMk cId="3664670549" sldId="305"/>
            <ac:spMk id="12" creationId="{E2C226CC-67D3-4799-B926-C494FED55B74}"/>
          </ac:spMkLst>
        </pc:spChg>
        <pc:spChg chg="add del mod">
          <ac:chgData name="Norman T. O'Neill" userId="8ce66260-7e99-4d6f-8545-98d0bd433e73" providerId="ADAL" clId="{5495183B-C11D-416E-B72F-79AFB5D45103}" dt="2024-01-31T20:34:42.677" v="60" actId="478"/>
          <ac:spMkLst>
            <pc:docMk/>
            <pc:sldMk cId="3664670549" sldId="305"/>
            <ac:spMk id="13" creationId="{173DBCFF-EE8B-49BC-B46A-FED3ED87C773}"/>
          </ac:spMkLst>
        </pc:spChg>
        <pc:graphicFrameChg chg="del">
          <ac:chgData name="Norman T. O'Neill" userId="8ce66260-7e99-4d6f-8545-98d0bd433e73" providerId="ADAL" clId="{5495183B-C11D-416E-B72F-79AFB5D45103}" dt="2024-02-01T13:11:23.042" v="112" actId="478"/>
          <ac:graphicFrameMkLst>
            <pc:docMk/>
            <pc:sldMk cId="3664670549" sldId="305"/>
            <ac:graphicFrameMk id="2" creationId="{4201D3EB-FA25-4920-837A-C5F756B628AD}"/>
          </ac:graphicFrameMkLst>
        </pc:graphicFrameChg>
        <pc:graphicFrameChg chg="add del mod">
          <ac:chgData name="Norman T. O'Neill" userId="8ce66260-7e99-4d6f-8545-98d0bd433e73" providerId="ADAL" clId="{5495183B-C11D-416E-B72F-79AFB5D45103}" dt="2024-01-31T20:32:40.163" v="51" actId="478"/>
          <ac:graphicFrameMkLst>
            <pc:docMk/>
            <pc:sldMk cId="3664670549" sldId="305"/>
            <ac:graphicFrameMk id="2" creationId="{59A29B61-BB40-471C-8364-01BEA758ACF3}"/>
          </ac:graphicFrameMkLst>
        </pc:graphicFrameChg>
        <pc:graphicFrameChg chg="del">
          <ac:chgData name="Norman T. O'Neill" userId="8ce66260-7e99-4d6f-8545-98d0bd433e73" providerId="ADAL" clId="{5495183B-C11D-416E-B72F-79AFB5D45103}" dt="2024-02-01T13:12:18.459" v="113" actId="478"/>
          <ac:graphicFrameMkLst>
            <pc:docMk/>
            <pc:sldMk cId="3664670549" sldId="305"/>
            <ac:graphicFrameMk id="3" creationId="{FEDFD321-977F-44EA-A83A-D565C3A49883}"/>
          </ac:graphicFrameMkLst>
        </pc:graphicFrameChg>
        <pc:graphicFrameChg chg="del mod modGraphic">
          <ac:chgData name="Norman T. O'Neill" userId="8ce66260-7e99-4d6f-8545-98d0bd433e73" providerId="ADAL" clId="{5495183B-C11D-416E-B72F-79AFB5D45103}" dt="2024-02-01T19:10:23.115" v="209" actId="478"/>
          <ac:graphicFrameMkLst>
            <pc:docMk/>
            <pc:sldMk cId="3664670549" sldId="305"/>
            <ac:graphicFrameMk id="4" creationId="{CD3922EC-8C60-453E-9F65-370E2CE75DBC}"/>
          </ac:graphicFrameMkLst>
        </pc:graphicFrameChg>
        <pc:graphicFrameChg chg="del">
          <ac:chgData name="Norman T. O'Neill" userId="8ce66260-7e99-4d6f-8545-98d0bd433e73" providerId="ADAL" clId="{5495183B-C11D-416E-B72F-79AFB5D45103}" dt="2024-02-01T19:11:39.168" v="212" actId="478"/>
          <ac:graphicFrameMkLst>
            <pc:docMk/>
            <pc:sldMk cId="3664670549" sldId="305"/>
            <ac:graphicFrameMk id="6" creationId="{C789795C-0BBE-493D-81E4-6BBE6E2EB38E}"/>
          </ac:graphicFrameMkLst>
        </pc:graphicFrameChg>
        <pc:graphicFrameChg chg="del">
          <ac:chgData name="Norman T. O'Neill" userId="8ce66260-7e99-4d6f-8545-98d0bd433e73" providerId="ADAL" clId="{5495183B-C11D-416E-B72F-79AFB5D45103}" dt="2024-02-01T19:12:41.792" v="213" actId="478"/>
          <ac:graphicFrameMkLst>
            <pc:docMk/>
            <pc:sldMk cId="3664670549" sldId="305"/>
            <ac:graphicFrameMk id="7" creationId="{7A70C77A-3BD3-4BBD-9354-EB93A36B7BC8}"/>
          </ac:graphicFrameMkLst>
        </pc:graphicFrameChg>
        <pc:graphicFrameChg chg="del">
          <ac:chgData name="Norman T. O'Neill" userId="8ce66260-7e99-4d6f-8545-98d0bd433e73" providerId="ADAL" clId="{5495183B-C11D-416E-B72F-79AFB5D45103}" dt="2024-01-31T20:33:44.696" v="56"/>
          <ac:graphicFrameMkLst>
            <pc:docMk/>
            <pc:sldMk cId="3664670549" sldId="305"/>
            <ac:graphicFrameMk id="8" creationId="{D3B7F8B0-DDBC-4B58-988B-2A3B608895AA}"/>
          </ac:graphicFrameMkLst>
        </pc:graphicFrameChg>
        <pc:graphicFrameChg chg="add del mod">
          <ac:chgData name="Norman T. O'Neill" userId="8ce66260-7e99-4d6f-8545-98d0bd433e73" providerId="ADAL" clId="{5495183B-C11D-416E-B72F-79AFB5D45103}" dt="2024-01-31T20:33:42.400" v="55"/>
          <ac:graphicFrameMkLst>
            <pc:docMk/>
            <pc:sldMk cId="3664670549" sldId="305"/>
            <ac:graphicFrameMk id="9" creationId="{B208293F-89A3-4E56-9791-ADBD73606B1F}"/>
          </ac:graphicFrameMkLst>
        </pc:graphicFrameChg>
        <pc:graphicFrameChg chg="del mod">
          <ac:chgData name="Norman T. O'Neill" userId="8ce66260-7e99-4d6f-8545-98d0bd433e73" providerId="ADAL" clId="{5495183B-C11D-416E-B72F-79AFB5D45103}" dt="2024-02-01T19:21:16.341" v="295" actId="478"/>
          <ac:graphicFrameMkLst>
            <pc:docMk/>
            <pc:sldMk cId="3664670549" sldId="305"/>
            <ac:graphicFrameMk id="9" creationId="{DBD65AEC-C8D8-4F36-86D1-DBFAFFC3F491}"/>
          </ac:graphicFrameMkLst>
        </pc:graphicFrameChg>
        <pc:graphicFrameChg chg="add del mod modGraphic">
          <ac:chgData name="Norman T. O'Neill" userId="8ce66260-7e99-4d6f-8545-98d0bd433e73" providerId="ADAL" clId="{5495183B-C11D-416E-B72F-79AFB5D45103}" dt="2024-02-01T13:10:10.897" v="111" actId="478"/>
          <ac:graphicFrameMkLst>
            <pc:docMk/>
            <pc:sldMk cId="3664670549" sldId="305"/>
            <ac:graphicFrameMk id="10" creationId="{A5FCED43-2687-4783-A173-BAF6D3CB66FC}"/>
          </ac:graphicFrameMkLst>
        </pc:graphicFrameChg>
        <pc:picChg chg="del mod">
          <ac:chgData name="Norman T. O'Neill" userId="8ce66260-7e99-4d6f-8545-98d0bd433e73" providerId="ADAL" clId="{5495183B-C11D-416E-B72F-79AFB5D45103}" dt="2024-02-01T19:22:08.422" v="298"/>
          <ac:picMkLst>
            <pc:docMk/>
            <pc:sldMk cId="3664670549" sldId="305"/>
            <ac:picMk id="13" creationId="{5F728AFF-A457-4A41-AFE7-C94A1B17C7A7}"/>
          </ac:picMkLst>
        </pc:picChg>
        <pc:picChg chg="add del">
          <ac:chgData name="Norman T. O'Neill" userId="8ce66260-7e99-4d6f-8545-98d0bd433e73" providerId="ADAL" clId="{5495183B-C11D-416E-B72F-79AFB5D45103}" dt="2024-02-01T20:02:29" v="362" actId="478"/>
          <ac:picMkLst>
            <pc:docMk/>
            <pc:sldMk cId="3664670549" sldId="305"/>
            <ac:picMk id="15" creationId="{B7926035-7C28-4168-956D-055D91A63319}"/>
          </ac:picMkLst>
        </pc:picChg>
        <pc:picChg chg="add del">
          <ac:chgData name="Norman T. O'Neill" userId="8ce66260-7e99-4d6f-8545-98d0bd433e73" providerId="ADAL" clId="{5495183B-C11D-416E-B72F-79AFB5D45103}" dt="2024-02-01T20:03:55.335" v="364" actId="478"/>
          <ac:picMkLst>
            <pc:docMk/>
            <pc:sldMk cId="3664670549" sldId="305"/>
            <ac:picMk id="17" creationId="{2D851E2D-F720-4F76-8332-56153DD954DA}"/>
          </ac:picMkLst>
        </pc:picChg>
        <pc:picChg chg="add">
          <ac:chgData name="Norman T. O'Neill" userId="8ce66260-7e99-4d6f-8545-98d0bd433e73" providerId="ADAL" clId="{5495183B-C11D-416E-B72F-79AFB5D45103}" dt="2024-02-01T20:03:56.779" v="365" actId="22"/>
          <ac:picMkLst>
            <pc:docMk/>
            <pc:sldMk cId="3664670549" sldId="305"/>
            <ac:picMk id="19" creationId="{4EFB036E-82F8-4C1E-A9F7-997BFE9BA1FE}"/>
          </ac:picMkLst>
        </pc:picChg>
      </pc:sldChg>
    </pc:docChg>
  </pc:docChgLst>
  <pc:docChgLst>
    <pc:chgData name="Norman T. O'Neill" userId="8ce66260-7e99-4d6f-8545-98d0bd433e73" providerId="ADAL" clId="{6E05B7E0-23C5-4C2E-AE0E-90747869AA76}"/>
    <pc:docChg chg="undo custSel delSld modSld sldOrd">
      <pc:chgData name="Norman T. O'Neill" userId="8ce66260-7e99-4d6f-8545-98d0bd433e73" providerId="ADAL" clId="{6E05B7E0-23C5-4C2E-AE0E-90747869AA76}" dt="2024-04-03T14:35:33.836" v="1481" actId="20577"/>
      <pc:docMkLst>
        <pc:docMk/>
      </pc:docMkLst>
      <pc:sldChg chg="del">
        <pc:chgData name="Norman T. O'Neill" userId="8ce66260-7e99-4d6f-8545-98d0bd433e73" providerId="ADAL" clId="{6E05B7E0-23C5-4C2E-AE0E-90747869AA76}" dt="2024-04-03T10:39:43.850" v="711" actId="2696"/>
        <pc:sldMkLst>
          <pc:docMk/>
          <pc:sldMk cId="1209262465" sldId="256"/>
        </pc:sldMkLst>
      </pc:sldChg>
      <pc:sldChg chg="modSp mod modNotesTx">
        <pc:chgData name="Norman T. O'Neill" userId="8ce66260-7e99-4d6f-8545-98d0bd433e73" providerId="ADAL" clId="{6E05B7E0-23C5-4C2E-AE0E-90747869AA76}" dt="2024-04-03T14:35:33.836" v="1481" actId="20577"/>
        <pc:sldMkLst>
          <pc:docMk/>
          <pc:sldMk cId="2216527682" sldId="257"/>
        </pc:sldMkLst>
        <pc:picChg chg="mod">
          <ac:chgData name="Norman T. O'Neill" userId="8ce66260-7e99-4d6f-8545-98d0bd433e73" providerId="ADAL" clId="{6E05B7E0-23C5-4C2E-AE0E-90747869AA76}" dt="2024-03-11T19:06:30.284" v="619" actId="1076"/>
          <ac:picMkLst>
            <pc:docMk/>
            <pc:sldMk cId="2216527682" sldId="257"/>
            <ac:picMk id="15" creationId="{4B58F72A-837D-4987-860A-96DEA6D757FE}"/>
          </ac:picMkLst>
        </pc:picChg>
      </pc:sldChg>
      <pc:sldChg chg="modNotesTx">
        <pc:chgData name="Norman T. O'Neill" userId="8ce66260-7e99-4d6f-8545-98d0bd433e73" providerId="ADAL" clId="{6E05B7E0-23C5-4C2E-AE0E-90747869AA76}" dt="2024-04-03T13:26:06.367" v="956" actId="20577"/>
        <pc:sldMkLst>
          <pc:docMk/>
          <pc:sldMk cId="3100822158" sldId="262"/>
        </pc:sldMkLst>
      </pc:sldChg>
      <pc:sldChg chg="modNotesTx">
        <pc:chgData name="Norman T. O'Neill" userId="8ce66260-7e99-4d6f-8545-98d0bd433e73" providerId="ADAL" clId="{6E05B7E0-23C5-4C2E-AE0E-90747869AA76}" dt="2024-04-03T13:29:13.647" v="1003" actId="20577"/>
        <pc:sldMkLst>
          <pc:docMk/>
          <pc:sldMk cId="4173447965" sldId="273"/>
        </pc:sldMkLst>
      </pc:sldChg>
      <pc:sldChg chg="ord">
        <pc:chgData name="Norman T. O'Neill" userId="8ce66260-7e99-4d6f-8545-98d0bd433e73" providerId="ADAL" clId="{6E05B7E0-23C5-4C2E-AE0E-90747869AA76}" dt="2024-03-06T18:01:33.470" v="1"/>
        <pc:sldMkLst>
          <pc:docMk/>
          <pc:sldMk cId="1295365197" sldId="274"/>
        </pc:sldMkLst>
      </pc:sldChg>
      <pc:sldChg chg="modNotesTx">
        <pc:chgData name="Norman T. O'Neill" userId="8ce66260-7e99-4d6f-8545-98d0bd433e73" providerId="ADAL" clId="{6E05B7E0-23C5-4C2E-AE0E-90747869AA76}" dt="2024-04-03T14:08:07.519" v="1022" actId="20577"/>
        <pc:sldMkLst>
          <pc:docMk/>
          <pc:sldMk cId="1494843828" sldId="278"/>
        </pc:sldMkLst>
      </pc:sldChg>
      <pc:sldChg chg="del">
        <pc:chgData name="Norman T. O'Neill" userId="8ce66260-7e99-4d6f-8545-98d0bd433e73" providerId="ADAL" clId="{6E05B7E0-23C5-4C2E-AE0E-90747869AA76}" dt="2024-04-03T10:52:16.493" v="714" actId="2696"/>
        <pc:sldMkLst>
          <pc:docMk/>
          <pc:sldMk cId="1681834290" sldId="283"/>
        </pc:sldMkLst>
      </pc:sldChg>
      <pc:sldChg chg="del">
        <pc:chgData name="Norman T. O'Neill" userId="8ce66260-7e99-4d6f-8545-98d0bd433e73" providerId="ADAL" clId="{6E05B7E0-23C5-4C2E-AE0E-90747869AA76}" dt="2024-04-03T10:42:41.187" v="712" actId="2696"/>
        <pc:sldMkLst>
          <pc:docMk/>
          <pc:sldMk cId="2620388426" sldId="289"/>
        </pc:sldMkLst>
      </pc:sldChg>
      <pc:sldChg chg="modNotesTx">
        <pc:chgData name="Norman T. O'Neill" userId="8ce66260-7e99-4d6f-8545-98d0bd433e73" providerId="ADAL" clId="{6E05B7E0-23C5-4C2E-AE0E-90747869AA76}" dt="2024-04-03T13:46:20.667" v="1015" actId="20577"/>
        <pc:sldMkLst>
          <pc:docMk/>
          <pc:sldMk cId="3804458804" sldId="300"/>
        </pc:sldMkLst>
      </pc:sldChg>
      <pc:sldChg chg="modNotesTx">
        <pc:chgData name="Norman T. O'Neill" userId="8ce66260-7e99-4d6f-8545-98d0bd433e73" providerId="ADAL" clId="{6E05B7E0-23C5-4C2E-AE0E-90747869AA76}" dt="2024-04-03T14:08:58.631" v="1026" actId="20577"/>
        <pc:sldMkLst>
          <pc:docMk/>
          <pc:sldMk cId="3506540483" sldId="301"/>
        </pc:sldMkLst>
      </pc:sldChg>
      <pc:sldChg chg="modNotesTx">
        <pc:chgData name="Norman T. O'Neill" userId="8ce66260-7e99-4d6f-8545-98d0bd433e73" providerId="ADAL" clId="{6E05B7E0-23C5-4C2E-AE0E-90747869AA76}" dt="2024-04-03T13:44:23.908" v="1009" actId="20577"/>
        <pc:sldMkLst>
          <pc:docMk/>
          <pc:sldMk cId="2674444084" sldId="302"/>
        </pc:sldMkLst>
      </pc:sldChg>
      <pc:sldChg chg="addSp delSp modSp mod modNotesTx">
        <pc:chgData name="Norman T. O'Neill" userId="8ce66260-7e99-4d6f-8545-98d0bd433e73" providerId="ADAL" clId="{6E05B7E0-23C5-4C2E-AE0E-90747869AA76}" dt="2024-04-03T12:47:41.034" v="944" actId="20577"/>
        <pc:sldMkLst>
          <pc:docMk/>
          <pc:sldMk cId="690499801" sldId="303"/>
        </pc:sldMkLst>
        <pc:spChg chg="add del mod">
          <ac:chgData name="Norman T. O'Neill" userId="8ce66260-7e99-4d6f-8545-98d0bd433e73" providerId="ADAL" clId="{6E05B7E0-23C5-4C2E-AE0E-90747869AA76}" dt="2024-04-03T12:18:21.982" v="823" actId="478"/>
          <ac:spMkLst>
            <pc:docMk/>
            <pc:sldMk cId="690499801" sldId="303"/>
            <ac:spMk id="16" creationId="{E71A1050-3364-43BA-80C3-DC1C7FB5B4BB}"/>
          </ac:spMkLst>
        </pc:spChg>
        <pc:spChg chg="mod">
          <ac:chgData name="Norman T. O'Neill" userId="8ce66260-7e99-4d6f-8545-98d0bd433e73" providerId="ADAL" clId="{6E05B7E0-23C5-4C2E-AE0E-90747869AA76}" dt="2024-04-03T12:21:41.166" v="913" actId="20577"/>
          <ac:spMkLst>
            <pc:docMk/>
            <pc:sldMk cId="690499801" sldId="303"/>
            <ac:spMk id="17" creationId="{443F8343-A327-4F9F-AD64-C48E79B0B693}"/>
          </ac:spMkLst>
        </pc:spChg>
        <pc:spChg chg="add mod">
          <ac:chgData name="Norman T. O'Neill" userId="8ce66260-7e99-4d6f-8545-98d0bd433e73" providerId="ADAL" clId="{6E05B7E0-23C5-4C2E-AE0E-90747869AA76}" dt="2024-04-03T12:42:25.152" v="939" actId="1076"/>
          <ac:spMkLst>
            <pc:docMk/>
            <pc:sldMk cId="690499801" sldId="303"/>
            <ac:spMk id="20" creationId="{78C9F9F0-94A0-4925-91C5-C88E366E8530}"/>
          </ac:spMkLst>
        </pc:spChg>
        <pc:picChg chg="mod">
          <ac:chgData name="Norman T. O'Neill" userId="8ce66260-7e99-4d6f-8545-98d0bd433e73" providerId="ADAL" clId="{6E05B7E0-23C5-4C2E-AE0E-90747869AA76}" dt="2024-04-03T12:42:18.833" v="938" actId="1076"/>
          <ac:picMkLst>
            <pc:docMk/>
            <pc:sldMk cId="690499801" sldId="303"/>
            <ac:picMk id="8" creationId="{7A4BF320-C438-472F-97A9-4D5FE1E38936}"/>
          </ac:picMkLst>
        </pc:picChg>
      </pc:sldChg>
      <pc:sldChg chg="modSp del mod ord">
        <pc:chgData name="Norman T. O'Neill" userId="8ce66260-7e99-4d6f-8545-98d0bd433e73" providerId="ADAL" clId="{6E05B7E0-23C5-4C2E-AE0E-90747869AA76}" dt="2024-04-03T10:43:21.190" v="713" actId="2696"/>
        <pc:sldMkLst>
          <pc:docMk/>
          <pc:sldMk cId="1289367180" sldId="304"/>
        </pc:sldMkLst>
        <pc:spChg chg="mod">
          <ac:chgData name="Norman T. O'Neill" userId="8ce66260-7e99-4d6f-8545-98d0bd433e73" providerId="ADAL" clId="{6E05B7E0-23C5-4C2E-AE0E-90747869AA76}" dt="2024-03-06T18:02:02.435" v="2" actId="20577"/>
          <ac:spMkLst>
            <pc:docMk/>
            <pc:sldMk cId="1289367180" sldId="304"/>
            <ac:spMk id="2" creationId="{00000000-0000-0000-0000-000000000000}"/>
          </ac:spMkLst>
        </pc:spChg>
      </pc:sldChg>
      <pc:sldChg chg="del">
        <pc:chgData name="Norman T. O'Neill" userId="8ce66260-7e99-4d6f-8545-98d0bd433e73" providerId="ADAL" clId="{6E05B7E0-23C5-4C2E-AE0E-90747869AA76}" dt="2024-04-03T10:35:20.529" v="710" actId="2696"/>
        <pc:sldMkLst>
          <pc:docMk/>
          <pc:sldMk cId="3664670549" sldId="305"/>
        </pc:sldMkLst>
      </pc:sldChg>
    </pc:docChg>
  </pc:docChgLst>
  <pc:docChgLst>
    <pc:chgData name="Norman T. O'Neill" userId="8ce66260-7e99-4d6f-8545-98d0bd433e73" providerId="ADAL" clId="{DC2D3C88-5CFD-42E2-B7A0-DFB5EF365FC8}"/>
    <pc:docChg chg="undo redo custSel addSld modSld">
      <pc:chgData name="Norman T. O'Neill" userId="8ce66260-7e99-4d6f-8545-98d0bd433e73" providerId="ADAL" clId="{DC2D3C88-5CFD-42E2-B7A0-DFB5EF365FC8}" dt="2023-11-27T12:12:52.894" v="7448" actId="14100"/>
      <pc:docMkLst>
        <pc:docMk/>
      </pc:docMkLst>
      <pc:sldChg chg="addSp delSp modSp mod modCm modNotesTx">
        <pc:chgData name="Norman T. O'Neill" userId="8ce66260-7e99-4d6f-8545-98d0bd433e73" providerId="ADAL" clId="{DC2D3C88-5CFD-42E2-B7A0-DFB5EF365FC8}" dt="2023-11-27T12:12:52.894" v="7448" actId="14100"/>
        <pc:sldMkLst>
          <pc:docMk/>
          <pc:sldMk cId="2216527682" sldId="257"/>
        </pc:sldMkLst>
        <pc:spChg chg="del mod">
          <ac:chgData name="Norman T. O'Neill" userId="8ce66260-7e99-4d6f-8545-98d0bd433e73" providerId="ADAL" clId="{DC2D3C88-5CFD-42E2-B7A0-DFB5EF365FC8}" dt="2023-11-27T12:02:55.376" v="7411" actId="478"/>
          <ac:spMkLst>
            <pc:docMk/>
            <pc:sldMk cId="2216527682" sldId="257"/>
            <ac:spMk id="2" creationId="{E354FA43-D594-47D0-BA7C-CDC9D4D9CEF8}"/>
          </ac:spMkLst>
        </pc:spChg>
        <pc:spChg chg="mod">
          <ac:chgData name="Norman T. O'Neill" userId="8ce66260-7e99-4d6f-8545-98d0bd433e73" providerId="ADAL" clId="{DC2D3C88-5CFD-42E2-B7A0-DFB5EF365FC8}" dt="2023-11-23T13:03:17.858" v="5003" actId="1076"/>
          <ac:spMkLst>
            <pc:docMk/>
            <pc:sldMk cId="2216527682" sldId="257"/>
            <ac:spMk id="3" creationId="{B087CACC-F376-40DF-8501-DD07E793D690}"/>
          </ac:spMkLst>
        </pc:spChg>
        <pc:spChg chg="mod">
          <ac:chgData name="Norman T. O'Neill" userId="8ce66260-7e99-4d6f-8545-98d0bd433e73" providerId="ADAL" clId="{DC2D3C88-5CFD-42E2-B7A0-DFB5EF365FC8}" dt="2023-11-23T13:03:18.442" v="5004" actId="1076"/>
          <ac:spMkLst>
            <pc:docMk/>
            <pc:sldMk cId="2216527682" sldId="257"/>
            <ac:spMk id="4" creationId="{708C6B9E-2F2B-4C3E-B77F-4AC14A3C8708}"/>
          </ac:spMkLst>
        </pc:spChg>
        <pc:spChg chg="add mod">
          <ac:chgData name="Norman T. O'Neill" userId="8ce66260-7e99-4d6f-8545-98d0bd433e73" providerId="ADAL" clId="{DC2D3C88-5CFD-42E2-B7A0-DFB5EF365FC8}" dt="2023-11-19T14:59:07.285" v="3928" actId="1076"/>
          <ac:spMkLst>
            <pc:docMk/>
            <pc:sldMk cId="2216527682" sldId="257"/>
            <ac:spMk id="8" creationId="{71911DED-851D-4440-9326-5BE8B094FC5D}"/>
          </ac:spMkLst>
        </pc:spChg>
        <pc:spChg chg="add mod">
          <ac:chgData name="Norman T. O'Neill" userId="8ce66260-7e99-4d6f-8545-98d0bd433e73" providerId="ADAL" clId="{DC2D3C88-5CFD-42E2-B7A0-DFB5EF365FC8}" dt="2023-11-27T12:03:57.830" v="7416" actId="208"/>
          <ac:spMkLst>
            <pc:docMk/>
            <pc:sldMk cId="2216527682" sldId="257"/>
            <ac:spMk id="9" creationId="{D394C97C-B394-4633-A560-9BEF52FA61D2}"/>
          </ac:spMkLst>
        </pc:spChg>
        <pc:spChg chg="mod">
          <ac:chgData name="Norman T. O'Neill" userId="8ce66260-7e99-4d6f-8545-98d0bd433e73" providerId="ADAL" clId="{DC2D3C88-5CFD-42E2-B7A0-DFB5EF365FC8}" dt="2023-11-27T12:11:00.791" v="7435" actId="20577"/>
          <ac:spMkLst>
            <pc:docMk/>
            <pc:sldMk cId="2216527682" sldId="257"/>
            <ac:spMk id="16" creationId="{E9FC748D-3464-4B1E-B9CB-FA546A472B87}"/>
          </ac:spMkLst>
        </pc:spChg>
        <pc:spChg chg="del">
          <ac:chgData name="Norman T. O'Neill" userId="8ce66260-7e99-4d6f-8545-98d0bd433e73" providerId="ADAL" clId="{DC2D3C88-5CFD-42E2-B7A0-DFB5EF365FC8}" dt="2023-11-27T12:12:08.510" v="7441" actId="478"/>
          <ac:spMkLst>
            <pc:docMk/>
            <pc:sldMk cId="2216527682" sldId="257"/>
            <ac:spMk id="18" creationId="{61A82E6D-7CFF-454D-AAE4-B6A18973DBEB}"/>
          </ac:spMkLst>
        </pc:spChg>
        <pc:spChg chg="mod">
          <ac:chgData name="Norman T. O'Neill" userId="8ce66260-7e99-4d6f-8545-98d0bd433e73" providerId="ADAL" clId="{DC2D3C88-5CFD-42E2-B7A0-DFB5EF365FC8}" dt="2023-11-23T13:50:35.069" v="5655" actId="1076"/>
          <ac:spMkLst>
            <pc:docMk/>
            <pc:sldMk cId="2216527682" sldId="257"/>
            <ac:spMk id="21" creationId="{C45AA5AE-7F77-4697-853B-6E55E55149BB}"/>
          </ac:spMkLst>
        </pc:spChg>
        <pc:spChg chg="del mod">
          <ac:chgData name="Norman T. O'Neill" userId="8ce66260-7e99-4d6f-8545-98d0bd433e73" providerId="ADAL" clId="{DC2D3C88-5CFD-42E2-B7A0-DFB5EF365FC8}" dt="2023-11-27T12:03:00.296" v="7414" actId="478"/>
          <ac:spMkLst>
            <pc:docMk/>
            <pc:sldMk cId="2216527682" sldId="257"/>
            <ac:spMk id="26" creationId="{63AFF32A-8869-449A-80DC-3DE7B07B9158}"/>
          </ac:spMkLst>
        </pc:spChg>
        <pc:spChg chg="del mod">
          <ac:chgData name="Norman T. O'Neill" userId="8ce66260-7e99-4d6f-8545-98d0bd433e73" providerId="ADAL" clId="{DC2D3C88-5CFD-42E2-B7A0-DFB5EF365FC8}" dt="2023-11-27T12:02:58.175" v="7412" actId="478"/>
          <ac:spMkLst>
            <pc:docMk/>
            <pc:sldMk cId="2216527682" sldId="257"/>
            <ac:spMk id="27" creationId="{C9E2767B-183B-4666-8CEB-D72FEAE0A483}"/>
          </ac:spMkLst>
        </pc:spChg>
        <pc:spChg chg="del mod">
          <ac:chgData name="Norman T. O'Neill" userId="8ce66260-7e99-4d6f-8545-98d0bd433e73" providerId="ADAL" clId="{DC2D3C88-5CFD-42E2-B7A0-DFB5EF365FC8}" dt="2023-11-27T12:02:59.191" v="7413" actId="478"/>
          <ac:spMkLst>
            <pc:docMk/>
            <pc:sldMk cId="2216527682" sldId="257"/>
            <ac:spMk id="28" creationId="{7D8CFD6A-1ED8-4A80-B714-651E90682FA6}"/>
          </ac:spMkLst>
        </pc:spChg>
        <pc:spChg chg="mod">
          <ac:chgData name="Norman T. O'Neill" userId="8ce66260-7e99-4d6f-8545-98d0bd433e73" providerId="ADAL" clId="{DC2D3C88-5CFD-42E2-B7A0-DFB5EF365FC8}" dt="2023-11-23T13:50:32.332" v="5654" actId="1076"/>
          <ac:spMkLst>
            <pc:docMk/>
            <pc:sldMk cId="2216527682" sldId="257"/>
            <ac:spMk id="29" creationId="{D57D1B13-8DAE-4B4F-982B-28521618BAFE}"/>
          </ac:spMkLst>
        </pc:spChg>
        <pc:spChg chg="add mod">
          <ac:chgData name="Norman T. O'Neill" userId="8ce66260-7e99-4d6f-8545-98d0bd433e73" providerId="ADAL" clId="{DC2D3C88-5CFD-42E2-B7A0-DFB5EF365FC8}" dt="2023-11-19T14:59:26.254" v="3929" actId="1076"/>
          <ac:spMkLst>
            <pc:docMk/>
            <pc:sldMk cId="2216527682" sldId="257"/>
            <ac:spMk id="32" creationId="{C4A39FCF-5DA8-48E6-9A81-331792517569}"/>
          </ac:spMkLst>
        </pc:spChg>
        <pc:spChg chg="add mod">
          <ac:chgData name="Norman T. O'Neill" userId="8ce66260-7e99-4d6f-8545-98d0bd433e73" providerId="ADAL" clId="{DC2D3C88-5CFD-42E2-B7A0-DFB5EF365FC8}" dt="2023-11-19T14:58:39.717" v="3925" actId="1076"/>
          <ac:spMkLst>
            <pc:docMk/>
            <pc:sldMk cId="2216527682" sldId="257"/>
            <ac:spMk id="33" creationId="{FF45500D-B96B-41B5-84D2-0339E9A8AE7A}"/>
          </ac:spMkLst>
        </pc:spChg>
        <pc:spChg chg="add mod">
          <ac:chgData name="Norman T. O'Neill" userId="8ce66260-7e99-4d6f-8545-98d0bd433e73" providerId="ADAL" clId="{DC2D3C88-5CFD-42E2-B7A0-DFB5EF365FC8}" dt="2023-11-19T14:58:46.595" v="3926" actId="20577"/>
          <ac:spMkLst>
            <pc:docMk/>
            <pc:sldMk cId="2216527682" sldId="257"/>
            <ac:spMk id="34" creationId="{DF424315-78FE-4A49-A09C-F30F6B5EABD2}"/>
          </ac:spMkLst>
        </pc:spChg>
        <pc:spChg chg="add mod">
          <ac:chgData name="Norman T. O'Neill" userId="8ce66260-7e99-4d6f-8545-98d0bd433e73" providerId="ADAL" clId="{DC2D3C88-5CFD-42E2-B7A0-DFB5EF365FC8}" dt="2023-11-27T12:12:52.894" v="7448" actId="14100"/>
          <ac:spMkLst>
            <pc:docMk/>
            <pc:sldMk cId="2216527682" sldId="257"/>
            <ac:spMk id="37" creationId="{184FDA16-473B-4574-9DD4-7F2F7264F798}"/>
          </ac:spMkLst>
        </pc:spChg>
        <pc:picChg chg="mod">
          <ac:chgData name="Norman T. O'Neill" userId="8ce66260-7e99-4d6f-8545-98d0bd433e73" providerId="ADAL" clId="{DC2D3C88-5CFD-42E2-B7A0-DFB5EF365FC8}" dt="2023-11-23T14:03:30.474" v="5724" actId="1076"/>
          <ac:picMkLst>
            <pc:docMk/>
            <pc:sldMk cId="2216527682" sldId="257"/>
            <ac:picMk id="5" creationId="{351BE681-A5D5-BBB5-278C-3DB0368F14D4}"/>
          </ac:picMkLst>
        </pc:picChg>
        <pc:picChg chg="mod">
          <ac:chgData name="Norman T. O'Neill" userId="8ce66260-7e99-4d6f-8545-98d0bd433e73" providerId="ADAL" clId="{DC2D3C88-5CFD-42E2-B7A0-DFB5EF365FC8}" dt="2023-11-23T12:13:39.012" v="4993" actId="1076"/>
          <ac:picMkLst>
            <pc:docMk/>
            <pc:sldMk cId="2216527682" sldId="257"/>
            <ac:picMk id="7" creationId="{FBB7242A-B7C6-A02A-FC51-5B2687D360D7}"/>
          </ac:picMkLst>
        </pc:picChg>
        <pc:cxnChg chg="add mod">
          <ac:chgData name="Norman T. O'Neill" userId="8ce66260-7e99-4d6f-8545-98d0bd433e73" providerId="ADAL" clId="{DC2D3C88-5CFD-42E2-B7A0-DFB5EF365FC8}" dt="2023-11-27T12:06:08.326" v="7419" actId="208"/>
          <ac:cxnSpMkLst>
            <pc:docMk/>
            <pc:sldMk cId="2216527682" sldId="257"/>
            <ac:cxnSpMk id="12" creationId="{98BE1812-A4C1-4D92-80C0-42701A6DAEB4}"/>
          </ac:cxnSpMkLst>
        </pc:cxnChg>
        <pc:cxnChg chg="add del">
          <ac:chgData name="Norman T. O'Neill" userId="8ce66260-7e99-4d6f-8545-98d0bd433e73" providerId="ADAL" clId="{DC2D3C88-5CFD-42E2-B7A0-DFB5EF365FC8}" dt="2023-11-23T13:03:16.777" v="5001" actId="478"/>
          <ac:cxnSpMkLst>
            <pc:docMk/>
            <pc:sldMk cId="2216527682" sldId="257"/>
            <ac:cxnSpMk id="30" creationId="{B853A1A8-33C2-4E57-B156-7B219F0A5A95}"/>
          </ac:cxnSpMkLst>
        </pc:cxnChg>
        <pc:cxnChg chg="add mod">
          <ac:chgData name="Norman T. O'Neill" userId="8ce66260-7e99-4d6f-8545-98d0bd433e73" providerId="ADAL" clId="{DC2D3C88-5CFD-42E2-B7A0-DFB5EF365FC8}" dt="2023-11-27T12:06:20.238" v="7423" actId="14100"/>
          <ac:cxnSpMkLst>
            <pc:docMk/>
            <pc:sldMk cId="2216527682" sldId="257"/>
            <ac:cxnSpMk id="35" creationId="{5ECF0E52-A142-4F40-B3D0-3E92CFD42068}"/>
          </ac:cxnSpMkLst>
        </pc:cxnChg>
        <pc:cxnChg chg="add mod">
          <ac:chgData name="Norman T. O'Neill" userId="8ce66260-7e99-4d6f-8545-98d0bd433e73" providerId="ADAL" clId="{DC2D3C88-5CFD-42E2-B7A0-DFB5EF365FC8}" dt="2023-11-27T12:11:27.759" v="7438" actId="208"/>
          <ac:cxnSpMkLst>
            <pc:docMk/>
            <pc:sldMk cId="2216527682" sldId="257"/>
            <ac:cxnSpMk id="36" creationId="{FE8CBB9D-7EE6-4149-8219-0BA56342199A}"/>
          </ac:cxnSpMkLst>
        </pc:cxnChg>
      </pc:sldChg>
      <pc:sldChg chg="addSp delSp modSp mod modNotesTx">
        <pc:chgData name="Norman T. O'Neill" userId="8ce66260-7e99-4d6f-8545-98d0bd433e73" providerId="ADAL" clId="{DC2D3C88-5CFD-42E2-B7A0-DFB5EF365FC8}" dt="2023-11-24T16:00:37.009" v="6561" actId="113"/>
        <pc:sldMkLst>
          <pc:docMk/>
          <pc:sldMk cId="3100822158" sldId="262"/>
        </pc:sldMkLst>
        <pc:spChg chg="add del">
          <ac:chgData name="Norman T. O'Neill" userId="8ce66260-7e99-4d6f-8545-98d0bd433e73" providerId="ADAL" clId="{DC2D3C88-5CFD-42E2-B7A0-DFB5EF365FC8}" dt="2023-11-21T16:55:34.192" v="4907" actId="478"/>
          <ac:spMkLst>
            <pc:docMk/>
            <pc:sldMk cId="3100822158" sldId="262"/>
            <ac:spMk id="5" creationId="{4F8AAAB8-8415-475E-8A12-692F4A29B534}"/>
          </ac:spMkLst>
        </pc:spChg>
        <pc:spChg chg="add del">
          <ac:chgData name="Norman T. O'Neill" userId="8ce66260-7e99-4d6f-8545-98d0bd433e73" providerId="ADAL" clId="{DC2D3C88-5CFD-42E2-B7A0-DFB5EF365FC8}" dt="2023-11-21T16:56:33.688" v="4909" actId="478"/>
          <ac:spMkLst>
            <pc:docMk/>
            <pc:sldMk cId="3100822158" sldId="262"/>
            <ac:spMk id="6" creationId="{791665F1-E032-4E63-93E1-57352DA05638}"/>
          </ac:spMkLst>
        </pc:spChg>
        <pc:spChg chg="add mod">
          <ac:chgData name="Norman T. O'Neill" userId="8ce66260-7e99-4d6f-8545-98d0bd433e73" providerId="ADAL" clId="{DC2D3C88-5CFD-42E2-B7A0-DFB5EF365FC8}" dt="2023-11-21T17:03:40.832" v="4917" actId="693"/>
          <ac:spMkLst>
            <pc:docMk/>
            <pc:sldMk cId="3100822158" sldId="262"/>
            <ac:spMk id="7" creationId="{A323F2D5-C8B7-464B-9AD2-554AD73C3D05}"/>
          </ac:spMkLst>
        </pc:spChg>
        <pc:spChg chg="mod">
          <ac:chgData name="Norman T. O'Neill" userId="8ce66260-7e99-4d6f-8545-98d0bd433e73" providerId="ADAL" clId="{DC2D3C88-5CFD-42E2-B7A0-DFB5EF365FC8}" dt="2023-11-23T17:11:49.001" v="5900" actId="20577"/>
          <ac:spMkLst>
            <pc:docMk/>
            <pc:sldMk cId="3100822158" sldId="262"/>
            <ac:spMk id="8" creationId="{F92C173B-08BC-4D9A-8ED5-34F8C27A624C}"/>
          </ac:spMkLst>
        </pc:spChg>
        <pc:spChg chg="add mod">
          <ac:chgData name="Norman T. O'Neill" userId="8ce66260-7e99-4d6f-8545-98d0bd433e73" providerId="ADAL" clId="{DC2D3C88-5CFD-42E2-B7A0-DFB5EF365FC8}" dt="2023-11-22T12:34:52.293" v="4933" actId="1076"/>
          <ac:spMkLst>
            <pc:docMk/>
            <pc:sldMk cId="3100822158" sldId="262"/>
            <ac:spMk id="15" creationId="{34E12CEF-21BA-41A0-956E-E48261244548}"/>
          </ac:spMkLst>
        </pc:spChg>
        <pc:spChg chg="mod">
          <ac:chgData name="Norman T. O'Neill" userId="8ce66260-7e99-4d6f-8545-98d0bd433e73" providerId="ADAL" clId="{DC2D3C88-5CFD-42E2-B7A0-DFB5EF365FC8}" dt="2023-11-22T12:35:14.916" v="4934" actId="1076"/>
          <ac:spMkLst>
            <pc:docMk/>
            <pc:sldMk cId="3100822158" sldId="262"/>
            <ac:spMk id="19" creationId="{0906DC9E-292D-499E-99A9-20C6DF50A430}"/>
          </ac:spMkLst>
        </pc:spChg>
        <pc:spChg chg="mod">
          <ac:chgData name="Norman T. O'Neill" userId="8ce66260-7e99-4d6f-8545-98d0bd433e73" providerId="ADAL" clId="{DC2D3C88-5CFD-42E2-B7A0-DFB5EF365FC8}" dt="2023-11-22T12:35:32.710" v="4936" actId="20577"/>
          <ac:spMkLst>
            <pc:docMk/>
            <pc:sldMk cId="3100822158" sldId="262"/>
            <ac:spMk id="20" creationId="{E769DF83-48BE-4B7E-92D5-0DC00A69C5B2}"/>
          </ac:spMkLst>
        </pc:spChg>
        <pc:picChg chg="ord">
          <ac:chgData name="Norman T. O'Neill" userId="8ce66260-7e99-4d6f-8545-98d0bd433e73" providerId="ADAL" clId="{DC2D3C88-5CFD-42E2-B7A0-DFB5EF365FC8}" dt="2023-11-21T16:56:42.461" v="4910" actId="167"/>
          <ac:picMkLst>
            <pc:docMk/>
            <pc:sldMk cId="3100822158" sldId="262"/>
            <ac:picMk id="2" creationId="{F9C43BA2-5ECC-4ACA-A95D-B8E5778C6839}"/>
          </ac:picMkLst>
        </pc:picChg>
        <pc:picChg chg="ord">
          <ac:chgData name="Norman T. O'Neill" userId="8ce66260-7e99-4d6f-8545-98d0bd433e73" providerId="ADAL" clId="{DC2D3C88-5CFD-42E2-B7A0-DFB5EF365FC8}" dt="2023-11-21T17:04:03.037" v="4918" actId="167"/>
          <ac:picMkLst>
            <pc:docMk/>
            <pc:sldMk cId="3100822158" sldId="262"/>
            <ac:picMk id="3" creationId="{C87036D9-DB48-4E24-8375-B8B2C4E67329}"/>
          </ac:picMkLst>
        </pc:picChg>
      </pc:sldChg>
      <pc:sldChg chg="modNotesTx">
        <pc:chgData name="Norman T. O'Neill" userId="8ce66260-7e99-4d6f-8545-98d0bd433e73" providerId="ADAL" clId="{DC2D3C88-5CFD-42E2-B7A0-DFB5EF365FC8}" dt="2023-11-24T16:04:31.357" v="6573" actId="113"/>
        <pc:sldMkLst>
          <pc:docMk/>
          <pc:sldMk cId="4173447965" sldId="273"/>
        </pc:sldMkLst>
      </pc:sldChg>
      <pc:sldChg chg="addSp delSp modSp add mod delAnim modAnim modNotesTx">
        <pc:chgData name="Norman T. O'Neill" userId="8ce66260-7e99-4d6f-8545-98d0bd433e73" providerId="ADAL" clId="{DC2D3C88-5CFD-42E2-B7A0-DFB5EF365FC8}" dt="2023-11-20T12:49:48.905" v="4902" actId="20577"/>
        <pc:sldMkLst>
          <pc:docMk/>
          <pc:sldMk cId="1295365197" sldId="274"/>
        </pc:sldMkLst>
        <pc:spChg chg="del mod topLvl">
          <ac:chgData name="Norman T. O'Neill" userId="8ce66260-7e99-4d6f-8545-98d0bd433e73" providerId="ADAL" clId="{DC2D3C88-5CFD-42E2-B7A0-DFB5EF365FC8}" dt="2023-11-20T12:15:36.345" v="4696" actId="478"/>
          <ac:spMkLst>
            <pc:docMk/>
            <pc:sldMk cId="1295365197" sldId="274"/>
            <ac:spMk id="3" creationId="{00000000-0000-0000-0000-000000000000}"/>
          </ac:spMkLst>
        </pc:spChg>
        <pc:spChg chg="mod">
          <ac:chgData name="Norman T. O'Neill" userId="8ce66260-7e99-4d6f-8545-98d0bd433e73" providerId="ADAL" clId="{DC2D3C88-5CFD-42E2-B7A0-DFB5EF365FC8}" dt="2023-11-20T12:13:17.043" v="4684" actId="20577"/>
          <ac:spMkLst>
            <pc:docMk/>
            <pc:sldMk cId="1295365197" sldId="274"/>
            <ac:spMk id="7" creationId="{172C0184-721A-44C3-8A5F-E555570AA068}"/>
          </ac:spMkLst>
        </pc:spChg>
        <pc:spChg chg="mod ord">
          <ac:chgData name="Norman T. O'Neill" userId="8ce66260-7e99-4d6f-8545-98d0bd433e73" providerId="ADAL" clId="{DC2D3C88-5CFD-42E2-B7A0-DFB5EF365FC8}" dt="2023-11-20T12:34:01.939" v="4778" actId="14100"/>
          <ac:spMkLst>
            <pc:docMk/>
            <pc:sldMk cId="1295365197" sldId="274"/>
            <ac:spMk id="8" creationId="{B2FBCC31-EE8C-4A9E-B96E-5BEC7A4346E6}"/>
          </ac:spMkLst>
        </pc:spChg>
        <pc:spChg chg="mod ord">
          <ac:chgData name="Norman T. O'Neill" userId="8ce66260-7e99-4d6f-8545-98d0bd433e73" providerId="ADAL" clId="{DC2D3C88-5CFD-42E2-B7A0-DFB5EF365FC8}" dt="2023-11-20T12:40:19.923" v="4810" actId="1076"/>
          <ac:spMkLst>
            <pc:docMk/>
            <pc:sldMk cId="1295365197" sldId="274"/>
            <ac:spMk id="11" creationId="{172C0184-721A-44C3-8A5F-E555570AA068}"/>
          </ac:spMkLst>
        </pc:spChg>
        <pc:spChg chg="mod ord">
          <ac:chgData name="Norman T. O'Neill" userId="8ce66260-7e99-4d6f-8545-98d0bd433e73" providerId="ADAL" clId="{DC2D3C88-5CFD-42E2-B7A0-DFB5EF365FC8}" dt="2023-11-20T12:40:19.923" v="4810" actId="1076"/>
          <ac:spMkLst>
            <pc:docMk/>
            <pc:sldMk cId="1295365197" sldId="274"/>
            <ac:spMk id="12" creationId="{172C0184-721A-44C3-8A5F-E555570AA068}"/>
          </ac:spMkLst>
        </pc:spChg>
        <pc:spChg chg="add mod ord">
          <ac:chgData name="Norman T. O'Neill" userId="8ce66260-7e99-4d6f-8545-98d0bd433e73" providerId="ADAL" clId="{DC2D3C88-5CFD-42E2-B7A0-DFB5EF365FC8}" dt="2023-11-20T12:40:19.923" v="4810" actId="1076"/>
          <ac:spMkLst>
            <pc:docMk/>
            <pc:sldMk cId="1295365197" sldId="274"/>
            <ac:spMk id="13" creationId="{C901FFB1-C230-44AB-86D6-ECAA5BA79F73}"/>
          </ac:spMkLst>
        </pc:spChg>
        <pc:spChg chg="add mod">
          <ac:chgData name="Norman T. O'Neill" userId="8ce66260-7e99-4d6f-8545-98d0bd433e73" providerId="ADAL" clId="{DC2D3C88-5CFD-42E2-B7A0-DFB5EF365FC8}" dt="2023-11-20T12:30:18.801" v="4754" actId="1582"/>
          <ac:spMkLst>
            <pc:docMk/>
            <pc:sldMk cId="1295365197" sldId="274"/>
            <ac:spMk id="16" creationId="{14CA473F-3CA7-4167-96F5-1460DF44F78D}"/>
          </ac:spMkLst>
        </pc:spChg>
        <pc:grpChg chg="del mod">
          <ac:chgData name="Norman T. O'Neill" userId="8ce66260-7e99-4d6f-8545-98d0bd433e73" providerId="ADAL" clId="{DC2D3C88-5CFD-42E2-B7A0-DFB5EF365FC8}" dt="2023-11-20T12:15:51.402" v="4697" actId="478"/>
          <ac:grpSpMkLst>
            <pc:docMk/>
            <pc:sldMk cId="1295365197" sldId="274"/>
            <ac:grpSpMk id="2" creationId="{8B5E15E5-60CE-40F9-A69B-3A0DB7A6317D}"/>
          </ac:grpSpMkLst>
        </pc:grpChg>
        <pc:grpChg chg="del mod">
          <ac:chgData name="Norman T. O'Neill" userId="8ce66260-7e99-4d6f-8545-98d0bd433e73" providerId="ADAL" clId="{DC2D3C88-5CFD-42E2-B7A0-DFB5EF365FC8}" dt="2023-11-20T12:15:36.345" v="4696" actId="478"/>
          <ac:grpSpMkLst>
            <pc:docMk/>
            <pc:sldMk cId="1295365197" sldId="274"/>
            <ac:grpSpMk id="9" creationId="{00000000-0000-0000-0000-000000000000}"/>
          </ac:grpSpMkLst>
        </pc:grpChg>
        <pc:grpChg chg="add del mod ord">
          <ac:chgData name="Norman T. O'Neill" userId="8ce66260-7e99-4d6f-8545-98d0bd433e73" providerId="ADAL" clId="{DC2D3C88-5CFD-42E2-B7A0-DFB5EF365FC8}" dt="2023-11-20T12:34:19.834" v="4781" actId="165"/>
          <ac:grpSpMkLst>
            <pc:docMk/>
            <pc:sldMk cId="1295365197" sldId="274"/>
            <ac:grpSpMk id="19" creationId="{53DF917F-6F6C-4703-90F3-264536F1254C}"/>
          </ac:grpSpMkLst>
        </pc:grpChg>
        <pc:grpChg chg="add mod ord">
          <ac:chgData name="Norman T. O'Neill" userId="8ce66260-7e99-4d6f-8545-98d0bd433e73" providerId="ADAL" clId="{DC2D3C88-5CFD-42E2-B7A0-DFB5EF365FC8}" dt="2023-11-20T12:38:22.065" v="4796" actId="167"/>
          <ac:grpSpMkLst>
            <pc:docMk/>
            <pc:sldMk cId="1295365197" sldId="274"/>
            <ac:grpSpMk id="20" creationId="{E5EFF3AF-CD65-4274-907C-22757467CF1A}"/>
          </ac:grpSpMkLst>
        </pc:grpChg>
        <pc:grpChg chg="add mod ord">
          <ac:chgData name="Norman T. O'Neill" userId="8ce66260-7e99-4d6f-8545-98d0bd433e73" providerId="ADAL" clId="{DC2D3C88-5CFD-42E2-B7A0-DFB5EF365FC8}" dt="2023-11-20T12:43:55.338" v="4819" actId="1076"/>
          <ac:grpSpMkLst>
            <pc:docMk/>
            <pc:sldMk cId="1295365197" sldId="274"/>
            <ac:grpSpMk id="21" creationId="{AA523F3D-95D0-434D-87E4-B1AE75EB8EC3}"/>
          </ac:grpSpMkLst>
        </pc:grpChg>
        <pc:picChg chg="mod ord topLvl">
          <ac:chgData name="Norman T. O'Neill" userId="8ce66260-7e99-4d6f-8545-98d0bd433e73" providerId="ADAL" clId="{DC2D3C88-5CFD-42E2-B7A0-DFB5EF365FC8}" dt="2023-11-20T12:40:19.923" v="4810" actId="1076"/>
          <ac:picMkLst>
            <pc:docMk/>
            <pc:sldMk cId="1295365197" sldId="274"/>
            <ac:picMk id="4" creationId="{DA9910E5-91E0-462C-85CB-2F3902B055F7}"/>
          </ac:picMkLst>
        </pc:picChg>
        <pc:picChg chg="del topLvl">
          <ac:chgData name="Norman T. O'Neill" userId="8ce66260-7e99-4d6f-8545-98d0bd433e73" providerId="ADAL" clId="{DC2D3C88-5CFD-42E2-B7A0-DFB5EF365FC8}" dt="2023-11-20T12:15:51.402" v="4697" actId="478"/>
          <ac:picMkLst>
            <pc:docMk/>
            <pc:sldMk cId="1295365197" sldId="274"/>
            <ac:picMk id="5" creationId="{70D7A381-D329-475E-8357-BD2B03F3C7A0}"/>
          </ac:picMkLst>
        </pc:picChg>
        <pc:picChg chg="mod topLvl">
          <ac:chgData name="Norman T. O'Neill" userId="8ce66260-7e99-4d6f-8545-98d0bd433e73" providerId="ADAL" clId="{DC2D3C88-5CFD-42E2-B7A0-DFB5EF365FC8}" dt="2023-11-20T12:34:39.325" v="4782" actId="164"/>
          <ac:picMkLst>
            <pc:docMk/>
            <pc:sldMk cId="1295365197" sldId="274"/>
            <ac:picMk id="6" creationId="{3CEE3F7E-8EE0-4CD6-A0B6-406ED6D4B95C}"/>
          </ac:picMkLst>
        </pc:picChg>
        <pc:picChg chg="add mod">
          <ac:chgData name="Norman T. O'Neill" userId="8ce66260-7e99-4d6f-8545-98d0bd433e73" providerId="ADAL" clId="{DC2D3C88-5CFD-42E2-B7A0-DFB5EF365FC8}" dt="2023-11-20T12:14:04.249" v="4691" actId="14100"/>
          <ac:picMkLst>
            <pc:docMk/>
            <pc:sldMk cId="1295365197" sldId="274"/>
            <ac:picMk id="15" creationId="{594197B9-0B79-4D7B-A3D5-2DD87D499B72}"/>
          </ac:picMkLst>
        </pc:picChg>
        <pc:picChg chg="add mod topLvl">
          <ac:chgData name="Norman T. O'Neill" userId="8ce66260-7e99-4d6f-8545-98d0bd433e73" providerId="ADAL" clId="{DC2D3C88-5CFD-42E2-B7A0-DFB5EF365FC8}" dt="2023-11-20T12:34:39.325" v="4782" actId="164"/>
          <ac:picMkLst>
            <pc:docMk/>
            <pc:sldMk cId="1295365197" sldId="274"/>
            <ac:picMk id="18" creationId="{F25EAA9E-631D-44D3-8BF3-4D2BF6A919EF}"/>
          </ac:picMkLst>
        </pc:picChg>
      </pc:sldChg>
      <pc:sldChg chg="addSp delSp modSp mod modNotesTx">
        <pc:chgData name="Norman T. O'Neill" userId="8ce66260-7e99-4d6f-8545-98d0bd433e73" providerId="ADAL" clId="{DC2D3C88-5CFD-42E2-B7A0-DFB5EF365FC8}" dt="2023-11-24T16:32:34.727" v="6884" actId="478"/>
        <pc:sldMkLst>
          <pc:docMk/>
          <pc:sldMk cId="1927956815" sldId="276"/>
        </pc:sldMkLst>
        <pc:spChg chg="del">
          <ac:chgData name="Norman T. O'Neill" userId="8ce66260-7e99-4d6f-8545-98d0bd433e73" providerId="ADAL" clId="{DC2D3C88-5CFD-42E2-B7A0-DFB5EF365FC8}" dt="2023-11-24T16:32:34.727" v="6884" actId="478"/>
          <ac:spMkLst>
            <pc:docMk/>
            <pc:sldMk cId="1927956815" sldId="276"/>
            <ac:spMk id="4" creationId="{2D7619BA-EFB8-49A1-A9C3-E727C4332F1A}"/>
          </ac:spMkLst>
        </pc:spChg>
        <pc:spChg chg="mod">
          <ac:chgData name="Norman T. O'Neill" userId="8ce66260-7e99-4d6f-8545-98d0bd433e73" providerId="ADAL" clId="{DC2D3C88-5CFD-42E2-B7A0-DFB5EF365FC8}" dt="2023-11-24T16:03:35.174" v="6566" actId="20577"/>
          <ac:spMkLst>
            <pc:docMk/>
            <pc:sldMk cId="1927956815" sldId="276"/>
            <ac:spMk id="5" creationId="{F2113A2C-131F-4C96-B5C9-F5B473A001C7}"/>
          </ac:spMkLst>
        </pc:spChg>
        <pc:spChg chg="add mod">
          <ac:chgData name="Norman T. O'Neill" userId="8ce66260-7e99-4d6f-8545-98d0bd433e73" providerId="ADAL" clId="{DC2D3C88-5CFD-42E2-B7A0-DFB5EF365FC8}" dt="2023-11-24T16:32:30.303" v="6883"/>
          <ac:spMkLst>
            <pc:docMk/>
            <pc:sldMk cId="1927956815" sldId="276"/>
            <ac:spMk id="15" creationId="{2BB7B234-3229-4688-A6D1-6A59504E609C}"/>
          </ac:spMkLst>
        </pc:spChg>
      </pc:sldChg>
      <pc:sldChg chg="modNotesTx">
        <pc:chgData name="Norman T. O'Neill" userId="8ce66260-7e99-4d6f-8545-98d0bd433e73" providerId="ADAL" clId="{DC2D3C88-5CFD-42E2-B7A0-DFB5EF365FC8}" dt="2023-11-24T16:34:36.166" v="6885" actId="20577"/>
        <pc:sldMkLst>
          <pc:docMk/>
          <pc:sldMk cId="1494843828" sldId="278"/>
        </pc:sldMkLst>
      </pc:sldChg>
      <pc:sldChg chg="modSp mod">
        <pc:chgData name="Norman T. O'Neill" userId="8ce66260-7e99-4d6f-8545-98d0bd433e73" providerId="ADAL" clId="{DC2D3C88-5CFD-42E2-B7A0-DFB5EF365FC8}" dt="2023-11-20T12:08:30.762" v="4681" actId="255"/>
        <pc:sldMkLst>
          <pc:docMk/>
          <pc:sldMk cId="1681834290" sldId="283"/>
        </pc:sldMkLst>
        <pc:spChg chg="mod">
          <ac:chgData name="Norman T. O'Neill" userId="8ce66260-7e99-4d6f-8545-98d0bd433e73" providerId="ADAL" clId="{DC2D3C88-5CFD-42E2-B7A0-DFB5EF365FC8}" dt="2023-11-20T12:08:30.762" v="4681" actId="255"/>
          <ac:spMkLst>
            <pc:docMk/>
            <pc:sldMk cId="1681834290" sldId="283"/>
            <ac:spMk id="2" creationId="{00000000-0000-0000-0000-000000000000}"/>
          </ac:spMkLst>
        </pc:spChg>
      </pc:sldChg>
      <pc:sldChg chg="modNotesTx">
        <pc:chgData name="Norman T. O'Neill" userId="8ce66260-7e99-4d6f-8545-98d0bd433e73" providerId="ADAL" clId="{DC2D3C88-5CFD-42E2-B7A0-DFB5EF365FC8}" dt="2023-11-21T12:02:04.535" v="4904" actId="113"/>
        <pc:sldMkLst>
          <pc:docMk/>
          <pc:sldMk cId="2020452940" sldId="286"/>
        </pc:sldMkLst>
      </pc:sldChg>
      <pc:sldChg chg="modSp mod">
        <pc:chgData name="Norman T. O'Neill" userId="8ce66260-7e99-4d6f-8545-98d0bd433e73" providerId="ADAL" clId="{DC2D3C88-5CFD-42E2-B7A0-DFB5EF365FC8}" dt="2023-11-20T12:08:38.403" v="4682" actId="255"/>
        <pc:sldMkLst>
          <pc:docMk/>
          <pc:sldMk cId="2620388426" sldId="289"/>
        </pc:sldMkLst>
        <pc:spChg chg="mod">
          <ac:chgData name="Norman T. O'Neill" userId="8ce66260-7e99-4d6f-8545-98d0bd433e73" providerId="ADAL" clId="{DC2D3C88-5CFD-42E2-B7A0-DFB5EF365FC8}" dt="2023-11-20T12:08:38.403" v="4682" actId="255"/>
          <ac:spMkLst>
            <pc:docMk/>
            <pc:sldMk cId="2620388426" sldId="289"/>
            <ac:spMk id="2" creationId="{00000000-0000-0000-0000-000000000000}"/>
          </ac:spMkLst>
        </pc:spChg>
      </pc:sldChg>
      <pc:sldChg chg="modSp mod">
        <pc:chgData name="Norman T. O'Neill" userId="8ce66260-7e99-4d6f-8545-98d0bd433e73" providerId="ADAL" clId="{DC2D3C88-5CFD-42E2-B7A0-DFB5EF365FC8}" dt="2023-11-25T16:50:46.688" v="7218" actId="20577"/>
        <pc:sldMkLst>
          <pc:docMk/>
          <pc:sldMk cId="2955979066" sldId="291"/>
        </pc:sldMkLst>
        <pc:spChg chg="mod">
          <ac:chgData name="Norman T. O'Neill" userId="8ce66260-7e99-4d6f-8545-98d0bd433e73" providerId="ADAL" clId="{DC2D3C88-5CFD-42E2-B7A0-DFB5EF365FC8}" dt="2023-11-25T16:50:46.688" v="7218" actId="20577"/>
          <ac:spMkLst>
            <pc:docMk/>
            <pc:sldMk cId="2955979066" sldId="291"/>
            <ac:spMk id="5" creationId="{8D2087B5-9A6C-4F78-B912-BE07E33DAC9E}"/>
          </ac:spMkLst>
        </pc:spChg>
      </pc:sldChg>
      <pc:sldChg chg="addSp modSp mod modNotesTx">
        <pc:chgData name="Norman T. O'Neill" userId="8ce66260-7e99-4d6f-8545-98d0bd433e73" providerId="ADAL" clId="{DC2D3C88-5CFD-42E2-B7A0-DFB5EF365FC8}" dt="2023-11-26T12:29:54.275" v="7346" actId="14100"/>
        <pc:sldMkLst>
          <pc:docMk/>
          <pc:sldMk cId="3804458804" sldId="300"/>
        </pc:sldMkLst>
        <pc:spChg chg="mod">
          <ac:chgData name="Norman T. O'Neill" userId="8ce66260-7e99-4d6f-8545-98d0bd433e73" providerId="ADAL" clId="{DC2D3C88-5CFD-42E2-B7A0-DFB5EF365FC8}" dt="2023-11-26T12:16:05.394" v="7275" actId="692"/>
          <ac:spMkLst>
            <pc:docMk/>
            <pc:sldMk cId="3804458804" sldId="300"/>
            <ac:spMk id="14" creationId="{DF7C6C90-3319-4F5E-99F0-74C90F0624EE}"/>
          </ac:spMkLst>
        </pc:spChg>
        <pc:spChg chg="add mod">
          <ac:chgData name="Norman T. O'Neill" userId="8ce66260-7e99-4d6f-8545-98d0bd433e73" providerId="ADAL" clId="{DC2D3C88-5CFD-42E2-B7A0-DFB5EF365FC8}" dt="2023-11-26T12:29:54.275" v="7346" actId="14100"/>
          <ac:spMkLst>
            <pc:docMk/>
            <pc:sldMk cId="3804458804" sldId="300"/>
            <ac:spMk id="20" creationId="{AB372A31-315F-4ED8-8891-97C91B708FC6}"/>
          </ac:spMkLst>
        </pc:spChg>
      </pc:sldChg>
      <pc:sldChg chg="modSp modNotesTx">
        <pc:chgData name="Norman T. O'Neill" userId="8ce66260-7e99-4d6f-8545-98d0bd433e73" providerId="ADAL" clId="{DC2D3C88-5CFD-42E2-B7A0-DFB5EF365FC8}" dt="2023-11-26T12:27:47.868" v="7340" actId="20577"/>
        <pc:sldMkLst>
          <pc:docMk/>
          <pc:sldMk cId="3506540483" sldId="301"/>
        </pc:sldMkLst>
        <pc:graphicFrameChg chg="mod">
          <ac:chgData name="Norman T. O'Neill" userId="8ce66260-7e99-4d6f-8545-98d0bd433e73" providerId="ADAL" clId="{DC2D3C88-5CFD-42E2-B7A0-DFB5EF365FC8}" dt="2023-11-18T15:02:06.001" v="2"/>
          <ac:graphicFrameMkLst>
            <pc:docMk/>
            <pc:sldMk cId="3506540483" sldId="301"/>
            <ac:graphicFrameMk id="8" creationId="{258E90B7-FE37-4EDC-90A7-E42271FF9153}"/>
          </ac:graphicFrameMkLst>
        </pc:graphicFrameChg>
        <pc:graphicFrameChg chg="mod">
          <ac:chgData name="Norman T. O'Neill" userId="8ce66260-7e99-4d6f-8545-98d0bd433e73" providerId="ADAL" clId="{DC2D3C88-5CFD-42E2-B7A0-DFB5EF365FC8}" dt="2023-11-18T15:04:12.017" v="3"/>
          <ac:graphicFrameMkLst>
            <pc:docMk/>
            <pc:sldMk cId="3506540483" sldId="301"/>
            <ac:graphicFrameMk id="18" creationId="{27E38583-A1B7-4F41-B923-9BC7BD3ECE8D}"/>
          </ac:graphicFrameMkLst>
        </pc:graphicFrameChg>
      </pc:sldChg>
      <pc:sldChg chg="addSp modSp mod modNotesTx">
        <pc:chgData name="Norman T. O'Neill" userId="8ce66260-7e99-4d6f-8545-98d0bd433e73" providerId="ADAL" clId="{DC2D3C88-5CFD-42E2-B7A0-DFB5EF365FC8}" dt="2023-11-24T16:35:56.486" v="6887" actId="20577"/>
        <pc:sldMkLst>
          <pc:docMk/>
          <pc:sldMk cId="2674444084" sldId="302"/>
        </pc:sldMkLst>
        <pc:spChg chg="mod">
          <ac:chgData name="Norman T. O'Neill" userId="8ce66260-7e99-4d6f-8545-98d0bd433e73" providerId="ADAL" clId="{DC2D3C88-5CFD-42E2-B7A0-DFB5EF365FC8}" dt="2023-11-24T16:13:12.891" v="6748" actId="20577"/>
          <ac:spMkLst>
            <pc:docMk/>
            <pc:sldMk cId="2674444084" sldId="302"/>
            <ac:spMk id="14" creationId="{34FD34A2-F202-477C-B316-C9B0621F2233}"/>
          </ac:spMkLst>
        </pc:spChg>
        <pc:spChg chg="add mod">
          <ac:chgData name="Norman T. O'Neill" userId="8ce66260-7e99-4d6f-8545-98d0bd433e73" providerId="ADAL" clId="{DC2D3C88-5CFD-42E2-B7A0-DFB5EF365FC8}" dt="2023-11-24T16:10:13.707" v="6743"/>
          <ac:spMkLst>
            <pc:docMk/>
            <pc:sldMk cId="2674444084" sldId="302"/>
            <ac:spMk id="21" creationId="{7E9E2600-25FA-4CB7-8EA4-2B200C92E087}"/>
          </ac:spMkLst>
        </pc:spChg>
      </pc:sldChg>
      <pc:sldChg chg="addSp delSp modSp add mod modAnim modNotesTx">
        <pc:chgData name="Norman T. O'Neill" userId="8ce66260-7e99-4d6f-8545-98d0bd433e73" providerId="ADAL" clId="{DC2D3C88-5CFD-42E2-B7A0-DFB5EF365FC8}" dt="2023-11-24T16:00:50.275" v="6563" actId="20577"/>
        <pc:sldMkLst>
          <pc:docMk/>
          <pc:sldMk cId="690499801" sldId="303"/>
        </pc:sldMkLst>
        <pc:spChg chg="del mod">
          <ac:chgData name="Norman T. O'Neill" userId="8ce66260-7e99-4d6f-8545-98d0bd433e73" providerId="ADAL" clId="{DC2D3C88-5CFD-42E2-B7A0-DFB5EF365FC8}" dt="2023-11-23T17:05:20.624" v="5883" actId="478"/>
          <ac:spMkLst>
            <pc:docMk/>
            <pc:sldMk cId="690499801" sldId="303"/>
            <ac:spMk id="2" creationId="{00000000-0000-0000-0000-000000000000}"/>
          </ac:spMkLst>
        </pc:spChg>
        <pc:spChg chg="add del">
          <ac:chgData name="Norman T. O'Neill" userId="8ce66260-7e99-4d6f-8545-98d0bd433e73" providerId="ADAL" clId="{DC2D3C88-5CFD-42E2-B7A0-DFB5EF365FC8}" dt="2023-11-23T17:05:31.050" v="5886" actId="478"/>
          <ac:spMkLst>
            <pc:docMk/>
            <pc:sldMk cId="690499801" sldId="303"/>
            <ac:spMk id="4" creationId="{986E1150-F74C-4094-ABAF-C8A8CA920DA7}"/>
          </ac:spMkLst>
        </pc:spChg>
        <pc:spChg chg="add del">
          <ac:chgData name="Norman T. O'Neill" userId="8ce66260-7e99-4d6f-8545-98d0bd433e73" providerId="ADAL" clId="{DC2D3C88-5CFD-42E2-B7A0-DFB5EF365FC8}" dt="2023-11-23T17:05:52.937" v="5888" actId="478"/>
          <ac:spMkLst>
            <pc:docMk/>
            <pc:sldMk cId="690499801" sldId="303"/>
            <ac:spMk id="6" creationId="{87EA66C1-3EF9-48B0-A865-CADC212F7DBE}"/>
          </ac:spMkLst>
        </pc:spChg>
        <pc:spChg chg="add mod">
          <ac:chgData name="Norman T. O'Neill" userId="8ce66260-7e99-4d6f-8545-98d0bd433e73" providerId="ADAL" clId="{DC2D3C88-5CFD-42E2-B7A0-DFB5EF365FC8}" dt="2023-11-23T17:12:16.223" v="5905" actId="20577"/>
          <ac:spMkLst>
            <pc:docMk/>
            <pc:sldMk cId="690499801" sldId="303"/>
            <ac:spMk id="11" creationId="{8E479FC4-AEEB-4BD0-8731-CB31E449A166}"/>
          </ac:spMkLst>
        </pc:spChg>
        <pc:spChg chg="add mod">
          <ac:chgData name="Norman T. O'Neill" userId="8ce66260-7e99-4d6f-8545-98d0bd433e73" providerId="ADAL" clId="{DC2D3C88-5CFD-42E2-B7A0-DFB5EF365FC8}" dt="2023-11-23T17:12:28.555" v="5906"/>
          <ac:spMkLst>
            <pc:docMk/>
            <pc:sldMk cId="690499801" sldId="303"/>
            <ac:spMk id="12" creationId="{E4CA0AB6-DB9E-457E-B443-5C4421493422}"/>
          </ac:spMkLst>
        </pc:spChg>
        <pc:spChg chg="add mod">
          <ac:chgData name="Norman T. O'Neill" userId="8ce66260-7e99-4d6f-8545-98d0bd433e73" providerId="ADAL" clId="{DC2D3C88-5CFD-42E2-B7A0-DFB5EF365FC8}" dt="2023-11-24T14:13:40.350" v="6481" actId="20577"/>
          <ac:spMkLst>
            <pc:docMk/>
            <pc:sldMk cId="690499801" sldId="303"/>
            <ac:spMk id="13" creationId="{35686AFC-1063-438E-978E-E983AD3EEE01}"/>
          </ac:spMkLst>
        </pc:spChg>
        <pc:spChg chg="add mod">
          <ac:chgData name="Norman T. O'Neill" userId="8ce66260-7e99-4d6f-8545-98d0bd433e73" providerId="ADAL" clId="{DC2D3C88-5CFD-42E2-B7A0-DFB5EF365FC8}" dt="2023-11-24T14:14:28.407" v="6506" actId="313"/>
          <ac:spMkLst>
            <pc:docMk/>
            <pc:sldMk cId="690499801" sldId="303"/>
            <ac:spMk id="14" creationId="{EA23295B-1485-4EFB-9481-4112B722F851}"/>
          </ac:spMkLst>
        </pc:spChg>
        <pc:spChg chg="add del mod">
          <ac:chgData name="Norman T. O'Neill" userId="8ce66260-7e99-4d6f-8545-98d0bd433e73" providerId="ADAL" clId="{DC2D3C88-5CFD-42E2-B7A0-DFB5EF365FC8}" dt="2023-11-24T14:14:52.534" v="6511" actId="478"/>
          <ac:spMkLst>
            <pc:docMk/>
            <pc:sldMk cId="690499801" sldId="303"/>
            <ac:spMk id="15" creationId="{BE24829A-C5BA-4B4E-8AFE-0E49B74ED6F2}"/>
          </ac:spMkLst>
        </pc:spChg>
        <pc:spChg chg="add del mod">
          <ac:chgData name="Norman T. O'Neill" userId="8ce66260-7e99-4d6f-8545-98d0bd433e73" providerId="ADAL" clId="{DC2D3C88-5CFD-42E2-B7A0-DFB5EF365FC8}" dt="2023-11-24T14:14:43.060" v="6509" actId="478"/>
          <ac:spMkLst>
            <pc:docMk/>
            <pc:sldMk cId="690499801" sldId="303"/>
            <ac:spMk id="16" creationId="{ABB30790-E27C-4002-AF5C-3C73024C4C34}"/>
          </ac:spMkLst>
        </pc:spChg>
        <pc:spChg chg="add mod">
          <ac:chgData name="Norman T. O'Neill" userId="8ce66260-7e99-4d6f-8545-98d0bd433e73" providerId="ADAL" clId="{DC2D3C88-5CFD-42E2-B7A0-DFB5EF365FC8}" dt="2023-11-24T13:56:29.388" v="6339" actId="313"/>
          <ac:spMkLst>
            <pc:docMk/>
            <pc:sldMk cId="690499801" sldId="303"/>
            <ac:spMk id="17" creationId="{443F8343-A327-4F9F-AD64-C48E79B0B693}"/>
          </ac:spMkLst>
        </pc:spChg>
        <pc:spChg chg="add mod">
          <ac:chgData name="Norman T. O'Neill" userId="8ce66260-7e99-4d6f-8545-98d0bd433e73" providerId="ADAL" clId="{DC2D3C88-5CFD-42E2-B7A0-DFB5EF365FC8}" dt="2023-11-24T14:14:46.661" v="6510" actId="1076"/>
          <ac:spMkLst>
            <pc:docMk/>
            <pc:sldMk cId="690499801" sldId="303"/>
            <ac:spMk id="18" creationId="{3D582DCE-9758-45F4-80F6-AD332624BBC0}"/>
          </ac:spMkLst>
        </pc:spChg>
        <pc:spChg chg="add mod">
          <ac:chgData name="Norman T. O'Neill" userId="8ce66260-7e99-4d6f-8545-98d0bd433e73" providerId="ADAL" clId="{DC2D3C88-5CFD-42E2-B7A0-DFB5EF365FC8}" dt="2023-11-24T14:15:03.725" v="6513" actId="1076"/>
          <ac:spMkLst>
            <pc:docMk/>
            <pc:sldMk cId="690499801" sldId="303"/>
            <ac:spMk id="19" creationId="{AE230C36-71CD-4515-897F-65E2DEEFAC49}"/>
          </ac:spMkLst>
        </pc:spChg>
        <pc:picChg chg="add mod ord">
          <ac:chgData name="Norman T. O'Neill" userId="8ce66260-7e99-4d6f-8545-98d0bd433e73" providerId="ADAL" clId="{DC2D3C88-5CFD-42E2-B7A0-DFB5EF365FC8}" dt="2023-11-24T13:49:12.845" v="6264" actId="167"/>
          <ac:picMkLst>
            <pc:docMk/>
            <pc:sldMk cId="690499801" sldId="303"/>
            <ac:picMk id="8" creationId="{7A4BF320-C438-472F-97A9-4D5FE1E38936}"/>
          </ac:picMkLst>
        </pc:picChg>
        <pc:picChg chg="add mod ord">
          <ac:chgData name="Norman T. O'Neill" userId="8ce66260-7e99-4d6f-8545-98d0bd433e73" providerId="ADAL" clId="{DC2D3C88-5CFD-42E2-B7A0-DFB5EF365FC8}" dt="2023-11-24T13:49:12.196" v="6263" actId="167"/>
          <ac:picMkLst>
            <pc:docMk/>
            <pc:sldMk cId="690499801" sldId="303"/>
            <ac:picMk id="10" creationId="{CB148834-09BC-471E-938B-8407046DCF1D}"/>
          </ac:picMkLst>
        </pc:picChg>
      </pc:sldChg>
      <pc:sldChg chg="add">
        <pc:chgData name="Norman T. O'Neill" userId="8ce66260-7e99-4d6f-8545-98d0bd433e73" providerId="ADAL" clId="{DC2D3C88-5CFD-42E2-B7A0-DFB5EF365FC8}" dt="2023-11-23T17:05:11.728" v="5881" actId="2890"/>
        <pc:sldMkLst>
          <pc:docMk/>
          <pc:sldMk cId="1289367180" sldId="304"/>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usherbrooke-my.sharepoint.com/personal/onen1601_usherbrooke_ca/Documents/Norm/communications/rac/Vincent%20comment/ACP%20comment/analysis%20(pre%20&amp;%20post%20SciRep)/BTD11-12_water-cloud_analysis/March%2022%20illustration/March_22_2015_1200_radiosonde"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https://usherbrooke-my.sharepoint.com/personal/onen1601_usherbrooke_ca/Documents/Norm/communications/rac/Vincent%20comment/ACP%20comment/analysis%20(pre%20&amp;%20post%20SciRep)/BTD11-12_water-cloud_analysis/March%2022%20illustration/March_22_2015_1200_radiosonde"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https://usherbrooke-my.sharepoint.com/personal/onen1601_usherbrooke_ca/Documents/Norm/communications/rac/Vincent%20comment/ACP%20comment/analysis%20(pre%20&amp;%20post%20SciRep)/BTD11-12_water-cloud_analysis/March%2022%20illustration/March_22_2015_1200_radiosonde"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https://usherbrooke-my.sharepoint.com/personal/onen1601_usherbrooke_ca/Documents/Norm/communications/rac/Vincent%20comment/ACP%20comment/Yann's_March_2023_analysis/Barrow_20150322_CloudProperties%20(Yann).xlsx" TargetMode="External"/><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241695941853422"/>
          <c:y val="4.7503382080768403E-2"/>
          <c:w val="0.70310098929941445"/>
          <c:h val="0.89203786692837694"/>
        </c:manualLayout>
      </c:layout>
      <c:scatterChart>
        <c:scatterStyle val="lineMarker"/>
        <c:varyColors val="0"/>
        <c:ser>
          <c:idx val="0"/>
          <c:order val="0"/>
          <c:spPr>
            <a:ln w="12700" cap="rnd">
              <a:solidFill>
                <a:schemeClr val="tx1"/>
              </a:solidFill>
              <a:round/>
            </a:ln>
            <a:effectLst/>
          </c:spPr>
          <c:marker>
            <c:symbol val="circle"/>
            <c:size val="5"/>
            <c:spPr>
              <a:noFill/>
              <a:ln w="9525">
                <a:solidFill>
                  <a:schemeClr val="tx1"/>
                </a:solidFill>
              </a:ln>
              <a:effectLst/>
            </c:spPr>
          </c:marker>
          <c:xVal>
            <c:numRef>
              <c:f>[March_22_2015_1200_radiosonde.xlsx]March_23_2015_0000_radiosonde!$C$5:$C$20</c:f>
              <c:numCache>
                <c:formatCode>General</c:formatCode>
                <c:ptCount val="16"/>
                <c:pt idx="0">
                  <c:v>-16.5</c:v>
                </c:pt>
                <c:pt idx="1">
                  <c:v>-16.5</c:v>
                </c:pt>
                <c:pt idx="2">
                  <c:v>-16.7</c:v>
                </c:pt>
                <c:pt idx="3">
                  <c:v>-17.7</c:v>
                </c:pt>
                <c:pt idx="4">
                  <c:v>-19</c:v>
                </c:pt>
                <c:pt idx="5">
                  <c:v>-20.3</c:v>
                </c:pt>
                <c:pt idx="6">
                  <c:v>-20.9</c:v>
                </c:pt>
                <c:pt idx="7">
                  <c:v>-21.1</c:v>
                </c:pt>
                <c:pt idx="8">
                  <c:v>-19.5</c:v>
                </c:pt>
                <c:pt idx="9">
                  <c:v>-18.100000000000001</c:v>
                </c:pt>
                <c:pt idx="10">
                  <c:v>-14.1</c:v>
                </c:pt>
                <c:pt idx="11">
                  <c:v>-10.7</c:v>
                </c:pt>
                <c:pt idx="12">
                  <c:v>-9.5</c:v>
                </c:pt>
                <c:pt idx="13">
                  <c:v>-9.5</c:v>
                </c:pt>
                <c:pt idx="14">
                  <c:v>-9.3000000000000007</c:v>
                </c:pt>
                <c:pt idx="15">
                  <c:v>-10.3</c:v>
                </c:pt>
              </c:numCache>
            </c:numRef>
          </c:xVal>
          <c:yVal>
            <c:numRef>
              <c:f>[March_22_2015_1200_radiosonde.xlsx]March_23_2015_0000_radiosonde!$N$5:$N$20</c:f>
              <c:numCache>
                <c:formatCode>General</c:formatCode>
                <c:ptCount val="16"/>
                <c:pt idx="0">
                  <c:v>1.9E-2</c:v>
                </c:pt>
                <c:pt idx="1">
                  <c:v>2.5999999999999999E-2</c:v>
                </c:pt>
                <c:pt idx="2">
                  <c:v>4.8000000000000001E-2</c:v>
                </c:pt>
                <c:pt idx="3">
                  <c:v>0.15</c:v>
                </c:pt>
                <c:pt idx="4">
                  <c:v>0.30499999999999999</c:v>
                </c:pt>
                <c:pt idx="5">
                  <c:v>0.45400000000000001</c:v>
                </c:pt>
                <c:pt idx="6">
                  <c:v>0.61</c:v>
                </c:pt>
                <c:pt idx="7">
                  <c:v>0.66400000000000003</c:v>
                </c:pt>
                <c:pt idx="8">
                  <c:v>0.71199999999999997</c:v>
                </c:pt>
                <c:pt idx="9">
                  <c:v>0.72799999999999998</c:v>
                </c:pt>
                <c:pt idx="10">
                  <c:v>0.76900000000000002</c:v>
                </c:pt>
                <c:pt idx="11">
                  <c:v>0.83599999999999997</c:v>
                </c:pt>
                <c:pt idx="12">
                  <c:v>0.90400000000000003</c:v>
                </c:pt>
                <c:pt idx="13">
                  <c:v>0.91400000000000003</c:v>
                </c:pt>
                <c:pt idx="14">
                  <c:v>1.05</c:v>
                </c:pt>
                <c:pt idx="15">
                  <c:v>1.2190000000000001</c:v>
                </c:pt>
              </c:numCache>
            </c:numRef>
          </c:yVal>
          <c:smooth val="0"/>
          <c:extLst>
            <c:ext xmlns:c16="http://schemas.microsoft.com/office/drawing/2014/chart" uri="{C3380CC4-5D6E-409C-BE32-E72D297353CC}">
              <c16:uniqueId val="{00000000-6F4D-4943-A9CB-4F9A4FCD930F}"/>
            </c:ext>
          </c:extLst>
        </c:ser>
        <c:dLbls>
          <c:showLegendKey val="0"/>
          <c:showVal val="0"/>
          <c:showCatName val="0"/>
          <c:showSerName val="0"/>
          <c:showPercent val="0"/>
          <c:showBubbleSize val="0"/>
        </c:dLbls>
        <c:axId val="904082927"/>
        <c:axId val="904084175"/>
      </c:scatterChart>
      <c:valAx>
        <c:axId val="904082927"/>
        <c:scaling>
          <c:orientation val="minMax"/>
          <c:max val="-7"/>
          <c:min val="-22"/>
        </c:scaling>
        <c:delete val="0"/>
        <c:axPos val="b"/>
        <c:title>
          <c:tx>
            <c:rich>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r>
                  <a:rPr lang="en-CA" dirty="0">
                    <a:solidFill>
                      <a:schemeClr val="tx1"/>
                    </a:solidFill>
                  </a:rPr>
                  <a:t>Temperature</a:t>
                </a:r>
                <a:r>
                  <a:rPr lang="en-CA" baseline="0" dirty="0">
                    <a:solidFill>
                      <a:schemeClr val="tx1"/>
                    </a:solidFill>
                  </a:rPr>
                  <a:t> [</a:t>
                </a:r>
                <a:r>
                  <a:rPr lang="en-CA" baseline="0" dirty="0">
                    <a:solidFill>
                      <a:schemeClr val="tx1"/>
                    </a:solidFill>
                    <a:sym typeface="Symbol" panose="05050102010706020507" pitchFamily="18" charset="2"/>
                  </a:rPr>
                  <a:t></a:t>
                </a:r>
                <a:r>
                  <a:rPr lang="en-CA" baseline="0" dirty="0">
                    <a:solidFill>
                      <a:schemeClr val="tx1"/>
                    </a:solidFill>
                  </a:rPr>
                  <a:t>C], </a:t>
                </a:r>
              </a:p>
              <a:p>
                <a:pPr>
                  <a:defRPr>
                    <a:solidFill>
                      <a:schemeClr val="tx1"/>
                    </a:solidFill>
                  </a:defRPr>
                </a:pPr>
                <a:r>
                  <a:rPr lang="en-CA" baseline="0" dirty="0">
                    <a:solidFill>
                      <a:schemeClr val="tx1"/>
                    </a:solidFill>
                  </a:rPr>
                  <a:t>Barrow, 2400 UT</a:t>
                </a:r>
              </a:p>
              <a:p>
                <a:pPr>
                  <a:defRPr>
                    <a:solidFill>
                      <a:schemeClr val="tx1"/>
                    </a:solidFill>
                  </a:defRPr>
                </a:pPr>
                <a:r>
                  <a:rPr lang="en-CA" baseline="0" dirty="0" smtClean="0">
                    <a:solidFill>
                      <a:schemeClr val="tx1"/>
                    </a:solidFill>
                  </a:rPr>
                  <a:t>March </a:t>
                </a:r>
                <a:r>
                  <a:rPr lang="en-CA" baseline="0" dirty="0">
                    <a:solidFill>
                      <a:schemeClr val="tx1"/>
                    </a:solidFill>
                  </a:rPr>
                  <a:t>22 2015</a:t>
                </a:r>
                <a:endParaRPr lang="en-CA" dirty="0">
                  <a:solidFill>
                    <a:schemeClr val="tx1"/>
                  </a:solidFill>
                </a:endParaRPr>
              </a:p>
            </c:rich>
          </c:tx>
          <c:layout>
            <c:manualLayout>
              <c:xMode val="edge"/>
              <c:yMode val="edge"/>
              <c:x val="0.34323242085714017"/>
              <c:y val="0.16842592775122589"/>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title>
        <c:numFmt formatCode="General" sourceLinked="1"/>
        <c:majorTickMark val="out"/>
        <c:minorTickMark val="out"/>
        <c:tickLblPos val="nextTo"/>
        <c:spPr>
          <a:noFill/>
          <a:ln w="9525"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904084175"/>
        <c:crossesAt val="0"/>
        <c:crossBetween val="midCat"/>
      </c:valAx>
      <c:valAx>
        <c:axId val="904084175"/>
        <c:scaling>
          <c:orientation val="minMax"/>
          <c:max val="1.5"/>
          <c:min val="0"/>
        </c:scaling>
        <c:delete val="0"/>
        <c:axPos val="l"/>
        <c:title>
          <c:tx>
            <c:rich>
              <a:bodyPr rot="-5400000" spcFirstLastPara="1" vertOverflow="ellipsis" vert="horz" wrap="square" anchor="ctr" anchorCtr="1"/>
              <a:lstStyle/>
              <a:p>
                <a:pPr>
                  <a:defRPr sz="1000" b="0" i="0" u="none" strike="noStrike" kern="1200" baseline="0">
                    <a:solidFill>
                      <a:schemeClr val="tx1"/>
                    </a:solidFill>
                    <a:latin typeface="+mn-lt"/>
                    <a:ea typeface="+mn-ea"/>
                    <a:cs typeface="+mn-cs"/>
                  </a:defRPr>
                </a:pPr>
                <a:r>
                  <a:rPr lang="en-CA" sz="1000" b="0" i="0" baseline="0">
                    <a:solidFill>
                      <a:schemeClr val="tx1"/>
                    </a:solidFill>
                    <a:effectLst/>
                  </a:rPr>
                  <a:t>Altitude [km]</a:t>
                </a:r>
                <a:endParaRPr lang="en-CA" sz="1000">
                  <a:solidFill>
                    <a:schemeClr val="tx1"/>
                  </a:solidFill>
                  <a:effectLst/>
                </a:endParaRPr>
              </a:p>
            </c:rich>
          </c:tx>
          <c:layout>
            <c:manualLayout>
              <c:xMode val="edge"/>
              <c:yMode val="edge"/>
              <c:x val="0.84323071529416238"/>
              <c:y val="0.40901703548308299"/>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904082927"/>
        <c:crossesAt val="-7"/>
        <c:crossBetween val="midCat"/>
        <c:majorUnit val="0.5"/>
      </c:valAx>
      <c:spPr>
        <a:solidFill>
          <a:schemeClr val="bg1">
            <a:alpha val="0"/>
          </a:schemeClr>
        </a:solidFill>
        <a:ln>
          <a:solidFill>
            <a:schemeClr val="bg1">
              <a:lumMod val="85000"/>
            </a:schemeClr>
          </a:solid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4318295953078072E-2"/>
          <c:y val="2.8689813091806536E-2"/>
          <c:w val="0.70310098929941445"/>
          <c:h val="0.89779269131717776"/>
        </c:manualLayout>
      </c:layout>
      <c:scatterChart>
        <c:scatterStyle val="lineMarker"/>
        <c:varyColors val="0"/>
        <c:ser>
          <c:idx val="0"/>
          <c:order val="0"/>
          <c:spPr>
            <a:ln w="12700" cap="rnd">
              <a:solidFill>
                <a:schemeClr val="bg1"/>
              </a:solidFill>
              <a:round/>
            </a:ln>
            <a:effectLst/>
          </c:spPr>
          <c:marker>
            <c:symbol val="circle"/>
            <c:size val="5"/>
            <c:spPr>
              <a:noFill/>
              <a:ln w="9525">
                <a:solidFill>
                  <a:schemeClr val="bg1"/>
                </a:solidFill>
              </a:ln>
              <a:effectLst/>
            </c:spPr>
          </c:marker>
          <c:xVal>
            <c:numRef>
              <c:f>[March_22_2015_1200_radiosonde.xlsx]March_22_2015_1200_radiosonde!$C$5:$C$20</c:f>
              <c:numCache>
                <c:formatCode>General</c:formatCode>
                <c:ptCount val="16"/>
                <c:pt idx="0">
                  <c:v>-18.899999999999999</c:v>
                </c:pt>
                <c:pt idx="1">
                  <c:v>-18.7</c:v>
                </c:pt>
                <c:pt idx="2">
                  <c:v>-17.899999999999999</c:v>
                </c:pt>
                <c:pt idx="3">
                  <c:v>-18.100000000000001</c:v>
                </c:pt>
                <c:pt idx="4">
                  <c:v>-18.899999999999999</c:v>
                </c:pt>
                <c:pt idx="5">
                  <c:v>-21.2</c:v>
                </c:pt>
                <c:pt idx="6">
                  <c:v>-21.3</c:v>
                </c:pt>
                <c:pt idx="7">
                  <c:v>-19.899999999999999</c:v>
                </c:pt>
                <c:pt idx="8">
                  <c:v>-15.3</c:v>
                </c:pt>
                <c:pt idx="9">
                  <c:v>-11.3</c:v>
                </c:pt>
                <c:pt idx="10">
                  <c:v>-8.6999999999999993</c:v>
                </c:pt>
                <c:pt idx="11">
                  <c:v>-6.9</c:v>
                </c:pt>
                <c:pt idx="12">
                  <c:v>-5.9</c:v>
                </c:pt>
                <c:pt idx="13">
                  <c:v>-5.3</c:v>
                </c:pt>
                <c:pt idx="14">
                  <c:v>-5.0999999999999996</c:v>
                </c:pt>
                <c:pt idx="15">
                  <c:v>-4.9000000000000004</c:v>
                </c:pt>
              </c:numCache>
            </c:numRef>
          </c:xVal>
          <c:yVal>
            <c:numRef>
              <c:f>[March_22_2015_1200_radiosonde.xlsx]March_22_2015_1200_radiosonde!$L$5:$L$200</c:f>
              <c:numCache>
                <c:formatCode>General</c:formatCode>
                <c:ptCount val="196"/>
                <c:pt idx="0">
                  <c:v>1.9E-2</c:v>
                </c:pt>
                <c:pt idx="1">
                  <c:v>5.5E-2</c:v>
                </c:pt>
                <c:pt idx="2">
                  <c:v>0.129</c:v>
                </c:pt>
                <c:pt idx="3">
                  <c:v>0.20399999999999999</c:v>
                </c:pt>
                <c:pt idx="4">
                  <c:v>0.30499999999999999</c:v>
                </c:pt>
                <c:pt idx="5">
                  <c:v>0.61</c:v>
                </c:pt>
                <c:pt idx="6">
                  <c:v>0.62</c:v>
                </c:pt>
                <c:pt idx="7">
                  <c:v>0.63600000000000001</c:v>
                </c:pt>
                <c:pt idx="8">
                  <c:v>0.66800000000000004</c:v>
                </c:pt>
                <c:pt idx="9">
                  <c:v>0.70899999999999996</c:v>
                </c:pt>
                <c:pt idx="10">
                  <c:v>0.73399999999999999</c:v>
                </c:pt>
                <c:pt idx="11">
                  <c:v>0.77600000000000002</c:v>
                </c:pt>
                <c:pt idx="12">
                  <c:v>0.871</c:v>
                </c:pt>
                <c:pt idx="13">
                  <c:v>0.91400000000000003</c:v>
                </c:pt>
                <c:pt idx="14">
                  <c:v>0.93200000000000005</c:v>
                </c:pt>
                <c:pt idx="15">
                  <c:v>0.96699999999999997</c:v>
                </c:pt>
                <c:pt idx="16">
                  <c:v>0.98399999999999999</c:v>
                </c:pt>
                <c:pt idx="17">
                  <c:v>1.02</c:v>
                </c:pt>
                <c:pt idx="18">
                  <c:v>1.0820000000000001</c:v>
                </c:pt>
                <c:pt idx="19">
                  <c:v>1.2190000000000001</c:v>
                </c:pt>
                <c:pt idx="20">
                  <c:v>1.373</c:v>
                </c:pt>
                <c:pt idx="21">
                  <c:v>1.55</c:v>
                </c:pt>
                <c:pt idx="22">
                  <c:v>1.829</c:v>
                </c:pt>
              </c:numCache>
            </c:numRef>
          </c:yVal>
          <c:smooth val="0"/>
          <c:extLst>
            <c:ext xmlns:c16="http://schemas.microsoft.com/office/drawing/2014/chart" uri="{C3380CC4-5D6E-409C-BE32-E72D297353CC}">
              <c16:uniqueId val="{00000000-CCDF-4CCF-A7C7-1681F50FEFA3}"/>
            </c:ext>
          </c:extLst>
        </c:ser>
        <c:dLbls>
          <c:showLegendKey val="0"/>
          <c:showVal val="0"/>
          <c:showCatName val="0"/>
          <c:showSerName val="0"/>
          <c:showPercent val="0"/>
          <c:showBubbleSize val="0"/>
        </c:dLbls>
        <c:axId val="904082927"/>
        <c:axId val="904084175"/>
      </c:scatterChart>
      <c:valAx>
        <c:axId val="904082927"/>
        <c:scaling>
          <c:orientation val="minMax"/>
          <c:max val="-7"/>
          <c:min val="-22"/>
        </c:scaling>
        <c:delete val="0"/>
        <c:axPos val="b"/>
        <c:title>
          <c:tx>
            <c:rich>
              <a:bodyPr rot="0" spcFirstLastPara="1" vertOverflow="ellipsis" vert="horz" wrap="square" anchor="ctr" anchorCtr="1"/>
              <a:lstStyle/>
              <a:p>
                <a:pPr>
                  <a:defRPr sz="1000" b="0" i="0" u="none" strike="noStrike" kern="1200" baseline="0">
                    <a:solidFill>
                      <a:schemeClr val="bg1"/>
                    </a:solidFill>
                    <a:latin typeface="+mn-lt"/>
                    <a:ea typeface="+mn-ea"/>
                    <a:cs typeface="+mn-cs"/>
                  </a:defRPr>
                </a:pPr>
                <a:r>
                  <a:rPr lang="en-CA" dirty="0">
                    <a:solidFill>
                      <a:schemeClr val="bg1"/>
                    </a:solidFill>
                  </a:rPr>
                  <a:t>Temperature</a:t>
                </a:r>
                <a:r>
                  <a:rPr lang="en-CA" baseline="0" dirty="0">
                    <a:solidFill>
                      <a:schemeClr val="bg1"/>
                    </a:solidFill>
                  </a:rPr>
                  <a:t> [</a:t>
                </a:r>
                <a:r>
                  <a:rPr lang="en-CA" baseline="0" dirty="0">
                    <a:solidFill>
                      <a:schemeClr val="bg1"/>
                    </a:solidFill>
                    <a:sym typeface="Symbol" panose="05050102010706020507" pitchFamily="18" charset="2"/>
                  </a:rPr>
                  <a:t></a:t>
                </a:r>
                <a:r>
                  <a:rPr lang="en-CA" baseline="0" dirty="0">
                    <a:solidFill>
                      <a:schemeClr val="bg1"/>
                    </a:solidFill>
                  </a:rPr>
                  <a:t>C], </a:t>
                </a:r>
              </a:p>
              <a:p>
                <a:pPr>
                  <a:defRPr>
                    <a:solidFill>
                      <a:schemeClr val="bg1"/>
                    </a:solidFill>
                  </a:defRPr>
                </a:pPr>
                <a:r>
                  <a:rPr lang="en-CA" baseline="0" dirty="0">
                    <a:solidFill>
                      <a:schemeClr val="bg1"/>
                    </a:solidFill>
                  </a:rPr>
                  <a:t>Barrow, 1200 UT, </a:t>
                </a:r>
              </a:p>
              <a:p>
                <a:pPr>
                  <a:defRPr>
                    <a:solidFill>
                      <a:schemeClr val="bg1"/>
                    </a:solidFill>
                  </a:defRPr>
                </a:pPr>
                <a:r>
                  <a:rPr lang="en-CA" baseline="0" smtClean="0">
                    <a:solidFill>
                      <a:schemeClr val="bg1"/>
                    </a:solidFill>
                  </a:rPr>
                  <a:t>March 22 </a:t>
                </a:r>
                <a:r>
                  <a:rPr lang="en-CA" baseline="0" dirty="0">
                    <a:solidFill>
                      <a:schemeClr val="bg1"/>
                    </a:solidFill>
                  </a:rPr>
                  <a:t>2015</a:t>
                </a:r>
                <a:endParaRPr lang="en-CA" dirty="0">
                  <a:solidFill>
                    <a:schemeClr val="bg1"/>
                  </a:solidFill>
                </a:endParaRPr>
              </a:p>
            </c:rich>
          </c:tx>
          <c:layout>
            <c:manualLayout>
              <c:xMode val="edge"/>
              <c:yMode val="edge"/>
              <c:x val="0.23252243289083446"/>
              <c:y val="3.0735650356434274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mn-lt"/>
                  <a:ea typeface="+mn-ea"/>
                  <a:cs typeface="+mn-cs"/>
                </a:defRPr>
              </a:pPr>
              <a:endParaRPr lang="en-US"/>
            </a:p>
          </c:txPr>
        </c:title>
        <c:numFmt formatCode="General" sourceLinked="1"/>
        <c:majorTickMark val="out"/>
        <c:minorTickMark val="out"/>
        <c:tickLblPos val="nextTo"/>
        <c:spPr>
          <a:noFill/>
          <a:ln w="9525" cap="flat" cmpd="sng" algn="ctr">
            <a:solidFill>
              <a:schemeClr val="bg1"/>
            </a:solidFill>
            <a:round/>
          </a:ln>
          <a:effectLst/>
        </c:spPr>
        <c:txPr>
          <a:bodyPr rot="-6000000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crossAx val="904084175"/>
        <c:crossesAt val="0.9"/>
        <c:crossBetween val="midCat"/>
      </c:valAx>
      <c:valAx>
        <c:axId val="904084175"/>
        <c:scaling>
          <c:orientation val="minMax"/>
          <c:max val="1.5"/>
          <c:min val="0"/>
        </c:scaling>
        <c:delete val="0"/>
        <c:axPos val="l"/>
        <c:title>
          <c:tx>
            <c:rich>
              <a:bodyPr rot="-5400000" spcFirstLastPara="1" vertOverflow="ellipsis" vert="horz" wrap="square" anchor="ctr" anchorCtr="1"/>
              <a:lstStyle/>
              <a:p>
                <a:pPr>
                  <a:defRPr sz="1000" b="0" i="0" u="none" strike="noStrike" kern="1200" baseline="0">
                    <a:solidFill>
                      <a:schemeClr val="bg1"/>
                    </a:solidFill>
                    <a:latin typeface="+mn-lt"/>
                    <a:ea typeface="+mn-ea"/>
                    <a:cs typeface="+mn-cs"/>
                  </a:defRPr>
                </a:pPr>
                <a:r>
                  <a:rPr lang="en-CA" sz="1000" b="0" i="0" baseline="0">
                    <a:solidFill>
                      <a:schemeClr val="bg1"/>
                    </a:solidFill>
                    <a:effectLst/>
                  </a:rPr>
                  <a:t>Altitude [km]</a:t>
                </a:r>
                <a:endParaRPr lang="en-CA" sz="1000">
                  <a:solidFill>
                    <a:schemeClr val="bg1"/>
                  </a:solidFill>
                  <a:effectLst/>
                </a:endParaRPr>
              </a:p>
            </c:rich>
          </c:tx>
          <c:layout>
            <c:manualLayout>
              <c:xMode val="edge"/>
              <c:yMode val="edge"/>
              <c:x val="0.63143769483688184"/>
              <c:y val="7.995483233235709E-2"/>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bg1"/>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bg1"/>
            </a:solidFill>
            <a:round/>
          </a:ln>
          <a:effectLst/>
        </c:spPr>
        <c:txPr>
          <a:bodyPr rot="-6000000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crossAx val="904082927"/>
        <c:crossesAt val="-7"/>
        <c:crossBetween val="midCat"/>
        <c:majorUnit val="0.5"/>
      </c:valAx>
      <c:spPr>
        <a:solidFill>
          <a:schemeClr val="bg1">
            <a:alpha val="0"/>
          </a:schemeClr>
        </a:solidFill>
        <a:ln>
          <a:solidFill>
            <a:schemeClr val="bg1">
              <a:lumMod val="85000"/>
            </a:schemeClr>
          </a:solid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241695941853422"/>
          <c:y val="7.0761070082746194E-2"/>
          <c:w val="0.70310098929941445"/>
          <c:h val="0.87935205382954629"/>
        </c:manualLayout>
      </c:layout>
      <c:scatterChart>
        <c:scatterStyle val="lineMarker"/>
        <c:varyColors val="0"/>
        <c:ser>
          <c:idx val="0"/>
          <c:order val="0"/>
          <c:spPr>
            <a:ln w="12700" cap="rnd">
              <a:solidFill>
                <a:schemeClr val="bg1"/>
              </a:solidFill>
              <a:round/>
            </a:ln>
            <a:effectLst/>
          </c:spPr>
          <c:marker>
            <c:symbol val="circle"/>
            <c:size val="5"/>
            <c:spPr>
              <a:noFill/>
              <a:ln w="9525">
                <a:solidFill>
                  <a:schemeClr val="bg1"/>
                </a:solidFill>
              </a:ln>
              <a:effectLst/>
            </c:spPr>
          </c:marker>
          <c:xVal>
            <c:numRef>
              <c:f>[March_22_2015_1200_radiosonde.xlsx]March_22_2015_0000_radiosonde!$C$5:$C$20</c:f>
              <c:numCache>
                <c:formatCode>General</c:formatCode>
                <c:ptCount val="16"/>
                <c:pt idx="0">
                  <c:v>-17.899999999999999</c:v>
                </c:pt>
                <c:pt idx="1">
                  <c:v>-18.899999999999999</c:v>
                </c:pt>
                <c:pt idx="2">
                  <c:v>-20.7</c:v>
                </c:pt>
                <c:pt idx="3">
                  <c:v>-22.9</c:v>
                </c:pt>
                <c:pt idx="4">
                  <c:v>-20.7</c:v>
                </c:pt>
                <c:pt idx="5">
                  <c:v>-12.7</c:v>
                </c:pt>
                <c:pt idx="6">
                  <c:v>-12.7</c:v>
                </c:pt>
                <c:pt idx="7">
                  <c:v>-8.9</c:v>
                </c:pt>
                <c:pt idx="8">
                  <c:v>-8.1</c:v>
                </c:pt>
                <c:pt idx="9">
                  <c:v>-7.1</c:v>
                </c:pt>
                <c:pt idx="10">
                  <c:v>-4.3</c:v>
                </c:pt>
                <c:pt idx="11">
                  <c:v>-3.3</c:v>
                </c:pt>
                <c:pt idx="12">
                  <c:v>-2.9</c:v>
                </c:pt>
                <c:pt idx="13">
                  <c:v>-2.7</c:v>
                </c:pt>
                <c:pt idx="14">
                  <c:v>-2.5</c:v>
                </c:pt>
                <c:pt idx="15">
                  <c:v>-4.0999999999999996</c:v>
                </c:pt>
              </c:numCache>
            </c:numRef>
          </c:xVal>
          <c:yVal>
            <c:numRef>
              <c:f>[March_22_2015_1200_radiosonde.xlsx]March_22_2015_0000_radiosonde!$L$5:$L$200</c:f>
              <c:numCache>
                <c:formatCode>General</c:formatCode>
                <c:ptCount val="196"/>
                <c:pt idx="0">
                  <c:v>1.9E-2</c:v>
                </c:pt>
                <c:pt idx="1">
                  <c:v>0.121</c:v>
                </c:pt>
                <c:pt idx="2">
                  <c:v>0.30499999999999999</c:v>
                </c:pt>
                <c:pt idx="3">
                  <c:v>0.53100000000000003</c:v>
                </c:pt>
                <c:pt idx="4">
                  <c:v>0.56200000000000006</c:v>
                </c:pt>
                <c:pt idx="5">
                  <c:v>0.61</c:v>
                </c:pt>
                <c:pt idx="6">
                  <c:v>0.61</c:v>
                </c:pt>
                <c:pt idx="7">
                  <c:v>0.66800000000000004</c:v>
                </c:pt>
                <c:pt idx="8">
                  <c:v>0.70099999999999996</c:v>
                </c:pt>
                <c:pt idx="9">
                  <c:v>0.74299999999999999</c:v>
                </c:pt>
                <c:pt idx="10">
                  <c:v>0.81200000000000006</c:v>
                </c:pt>
                <c:pt idx="11">
                  <c:v>0.91400000000000003</c:v>
                </c:pt>
                <c:pt idx="12">
                  <c:v>0.95199999999999996</c:v>
                </c:pt>
                <c:pt idx="13">
                  <c:v>0.98699999999999999</c:v>
                </c:pt>
                <c:pt idx="14">
                  <c:v>1.0229999999999999</c:v>
                </c:pt>
                <c:pt idx="15">
                  <c:v>1.2190000000000001</c:v>
                </c:pt>
                <c:pt idx="16">
                  <c:v>1.248</c:v>
                </c:pt>
                <c:pt idx="17">
                  <c:v>1.3680000000000001</c:v>
                </c:pt>
                <c:pt idx="18">
                  <c:v>1.7649999999999999</c:v>
                </c:pt>
                <c:pt idx="19">
                  <c:v>1.829</c:v>
                </c:pt>
                <c:pt idx="20">
                  <c:v>2</c:v>
                </c:pt>
                <c:pt idx="21">
                  <c:v>2.129</c:v>
                </c:pt>
                <c:pt idx="22">
                  <c:v>2.1339999999999999</c:v>
                </c:pt>
                <c:pt idx="23">
                  <c:v>2.19</c:v>
                </c:pt>
                <c:pt idx="24">
                  <c:v>2.3119999999999998</c:v>
                </c:pt>
                <c:pt idx="25">
                  <c:v>2.4380000000000002</c:v>
                </c:pt>
                <c:pt idx="26">
                  <c:v>2.7429999999999999</c:v>
                </c:pt>
                <c:pt idx="27">
                  <c:v>2.7639999999999998</c:v>
                </c:pt>
              </c:numCache>
            </c:numRef>
          </c:yVal>
          <c:smooth val="0"/>
          <c:extLst>
            <c:ext xmlns:c16="http://schemas.microsoft.com/office/drawing/2014/chart" uri="{C3380CC4-5D6E-409C-BE32-E72D297353CC}">
              <c16:uniqueId val="{00000000-FB4D-42A5-96E9-6FD76F46A0B8}"/>
            </c:ext>
          </c:extLst>
        </c:ser>
        <c:dLbls>
          <c:showLegendKey val="0"/>
          <c:showVal val="0"/>
          <c:showCatName val="0"/>
          <c:showSerName val="0"/>
          <c:showPercent val="0"/>
          <c:showBubbleSize val="0"/>
        </c:dLbls>
        <c:axId val="904082927"/>
        <c:axId val="904084175"/>
      </c:scatterChart>
      <c:valAx>
        <c:axId val="904082927"/>
        <c:scaling>
          <c:orientation val="minMax"/>
          <c:max val="-7"/>
          <c:min val="-22"/>
        </c:scaling>
        <c:delete val="0"/>
        <c:axPos val="b"/>
        <c:title>
          <c:tx>
            <c:rich>
              <a:bodyPr rot="0" spcFirstLastPara="1" vertOverflow="ellipsis" vert="horz" wrap="square" anchor="ctr" anchorCtr="1"/>
              <a:lstStyle/>
              <a:p>
                <a:pPr>
                  <a:defRPr sz="1000" b="0" i="0" u="none" strike="noStrike" kern="1200" baseline="0">
                    <a:solidFill>
                      <a:schemeClr val="bg1"/>
                    </a:solidFill>
                    <a:latin typeface="+mn-lt"/>
                    <a:ea typeface="+mn-ea"/>
                    <a:cs typeface="+mn-cs"/>
                  </a:defRPr>
                </a:pPr>
                <a:r>
                  <a:rPr lang="en-CA" dirty="0">
                    <a:solidFill>
                      <a:schemeClr val="bg1"/>
                    </a:solidFill>
                  </a:rPr>
                  <a:t>Temperature</a:t>
                </a:r>
                <a:r>
                  <a:rPr lang="en-CA" baseline="0" dirty="0">
                    <a:solidFill>
                      <a:schemeClr val="bg1"/>
                    </a:solidFill>
                  </a:rPr>
                  <a:t> [</a:t>
                </a:r>
                <a:r>
                  <a:rPr lang="en-CA" baseline="0" dirty="0">
                    <a:solidFill>
                      <a:schemeClr val="bg1"/>
                    </a:solidFill>
                    <a:sym typeface="Symbol" panose="05050102010706020507" pitchFamily="18" charset="2"/>
                  </a:rPr>
                  <a:t></a:t>
                </a:r>
                <a:r>
                  <a:rPr lang="en-CA" baseline="0" dirty="0">
                    <a:solidFill>
                      <a:schemeClr val="bg1"/>
                    </a:solidFill>
                  </a:rPr>
                  <a:t>C], </a:t>
                </a:r>
              </a:p>
              <a:p>
                <a:pPr>
                  <a:defRPr>
                    <a:solidFill>
                      <a:schemeClr val="bg1"/>
                    </a:solidFill>
                  </a:defRPr>
                </a:pPr>
                <a:r>
                  <a:rPr lang="en-CA" baseline="0" dirty="0">
                    <a:solidFill>
                      <a:schemeClr val="bg1"/>
                    </a:solidFill>
                  </a:rPr>
                  <a:t>Barrow, 0000 UT, </a:t>
                </a:r>
              </a:p>
              <a:p>
                <a:pPr>
                  <a:defRPr>
                    <a:solidFill>
                      <a:schemeClr val="bg1"/>
                    </a:solidFill>
                  </a:defRPr>
                </a:pPr>
                <a:r>
                  <a:rPr lang="en-CA" baseline="0" smtClean="0">
                    <a:solidFill>
                      <a:schemeClr val="bg1"/>
                    </a:solidFill>
                  </a:rPr>
                  <a:t>March 22 </a:t>
                </a:r>
                <a:r>
                  <a:rPr lang="en-CA" baseline="0" dirty="0">
                    <a:solidFill>
                      <a:schemeClr val="bg1"/>
                    </a:solidFill>
                  </a:rPr>
                  <a:t>2015</a:t>
                </a:r>
                <a:endParaRPr lang="en-CA" dirty="0">
                  <a:solidFill>
                    <a:schemeClr val="bg1"/>
                  </a:solidFill>
                </a:endParaRPr>
              </a:p>
            </c:rich>
          </c:tx>
          <c:layout>
            <c:manualLayout>
              <c:xMode val="edge"/>
              <c:yMode val="edge"/>
              <c:x val="0.33360546538180924"/>
              <c:y val="7.665409630707419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mn-lt"/>
                  <a:ea typeface="+mn-ea"/>
                  <a:cs typeface="+mn-cs"/>
                </a:defRPr>
              </a:pPr>
              <a:endParaRPr lang="en-US"/>
            </a:p>
          </c:txPr>
        </c:title>
        <c:numFmt formatCode="General" sourceLinked="1"/>
        <c:majorTickMark val="out"/>
        <c:minorTickMark val="out"/>
        <c:tickLblPos val="nextTo"/>
        <c:spPr>
          <a:noFill/>
          <a:ln w="9525" cap="flat" cmpd="sng" algn="ctr">
            <a:solidFill>
              <a:schemeClr val="bg1"/>
            </a:solidFill>
            <a:round/>
          </a:ln>
          <a:effectLst/>
        </c:spPr>
        <c:txPr>
          <a:bodyPr rot="-6000000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crossAx val="904084175"/>
        <c:crossesAt val="0.9"/>
        <c:crossBetween val="midCat"/>
      </c:valAx>
      <c:valAx>
        <c:axId val="904084175"/>
        <c:scaling>
          <c:orientation val="minMax"/>
          <c:max val="1.5"/>
          <c:min val="0"/>
        </c:scaling>
        <c:delete val="0"/>
        <c:axPos val="l"/>
        <c:title>
          <c:tx>
            <c:rich>
              <a:bodyPr rot="-5400000" spcFirstLastPara="1" vertOverflow="ellipsis" vert="horz" wrap="square" anchor="ctr" anchorCtr="1"/>
              <a:lstStyle/>
              <a:p>
                <a:pPr>
                  <a:defRPr sz="1000" b="0" i="0" u="none" strike="noStrike" kern="1200" baseline="0">
                    <a:solidFill>
                      <a:schemeClr val="bg1"/>
                    </a:solidFill>
                    <a:latin typeface="+mn-lt"/>
                    <a:ea typeface="+mn-ea"/>
                    <a:cs typeface="+mn-cs"/>
                  </a:defRPr>
                </a:pPr>
                <a:r>
                  <a:rPr lang="en-CA" sz="1000" b="0" i="0" baseline="0">
                    <a:solidFill>
                      <a:schemeClr val="bg1"/>
                    </a:solidFill>
                    <a:effectLst/>
                  </a:rPr>
                  <a:t>Altitude [km]</a:t>
                </a:r>
                <a:endParaRPr lang="en-CA" sz="1000">
                  <a:solidFill>
                    <a:schemeClr val="bg1"/>
                  </a:solidFill>
                  <a:effectLst/>
                </a:endParaRPr>
              </a:p>
            </c:rich>
          </c:tx>
          <c:layout>
            <c:manualLayout>
              <c:xMode val="edge"/>
              <c:yMode val="edge"/>
              <c:x val="0.84323071529416238"/>
              <c:y val="0.14281343864029553"/>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bg1"/>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bg1"/>
            </a:solidFill>
            <a:round/>
          </a:ln>
          <a:effectLst/>
        </c:spPr>
        <c:txPr>
          <a:bodyPr rot="-6000000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crossAx val="904082927"/>
        <c:crossesAt val="-7"/>
        <c:crossBetween val="midCat"/>
        <c:majorUnit val="0.5"/>
      </c:valAx>
      <c:spPr>
        <a:solidFill>
          <a:schemeClr val="bg1">
            <a:alpha val="0"/>
          </a:schemeClr>
        </a:solidFill>
        <a:ln>
          <a:solidFill>
            <a:schemeClr val="bg1">
              <a:lumMod val="85000"/>
            </a:schemeClr>
          </a:solid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716978951075318E-2"/>
          <c:y val="3.1714453502896603E-2"/>
          <c:w val="0.93507463750659481"/>
          <c:h val="0.92080909011324519"/>
        </c:manualLayout>
      </c:layout>
      <c:scatterChart>
        <c:scatterStyle val="lineMarker"/>
        <c:varyColors val="0"/>
        <c:ser>
          <c:idx val="0"/>
          <c:order val="0"/>
          <c:spPr>
            <a:ln w="12700" cap="rnd">
              <a:solidFill>
                <a:srgbClr val="FF99FF"/>
              </a:solidFill>
              <a:prstDash val="lgDash"/>
              <a:round/>
            </a:ln>
            <a:effectLst/>
          </c:spPr>
          <c:marker>
            <c:symbol val="circle"/>
            <c:size val="5"/>
            <c:spPr>
              <a:noFill/>
              <a:ln w="9525">
                <a:solidFill>
                  <a:srgbClr val="FF99FF"/>
                </a:solidFill>
              </a:ln>
              <a:effectLst/>
            </c:spPr>
          </c:marker>
          <c:xVal>
            <c:numRef>
              <c:f>Cloud_properties!$B$43:$B$58</c:f>
              <c:numCache>
                <c:formatCode>General</c:formatCode>
                <c:ptCount val="16"/>
                <c:pt idx="0">
                  <c:v>0.64559999999999995</c:v>
                </c:pt>
                <c:pt idx="1">
                  <c:v>2.2599999999999998</c:v>
                </c:pt>
                <c:pt idx="2">
                  <c:v>3.8725000000000001</c:v>
                </c:pt>
                <c:pt idx="3">
                  <c:v>5.4881000000000002</c:v>
                </c:pt>
                <c:pt idx="4">
                  <c:v>7.1132999999999997</c:v>
                </c:pt>
                <c:pt idx="5">
                  <c:v>8.7506000000000004</c:v>
                </c:pt>
                <c:pt idx="6">
                  <c:v>12.6906</c:v>
                </c:pt>
                <c:pt idx="7">
                  <c:v>14.3247</c:v>
                </c:pt>
                <c:pt idx="8">
                  <c:v>15.9467</c:v>
                </c:pt>
                <c:pt idx="9">
                  <c:v>17.561399999999999</c:v>
                </c:pt>
                <c:pt idx="10">
                  <c:v>19.173100000000002</c:v>
                </c:pt>
                <c:pt idx="11">
                  <c:v>20.460599999999999</c:v>
                </c:pt>
                <c:pt idx="12">
                  <c:v>20.7897</c:v>
                </c:pt>
                <c:pt idx="13">
                  <c:v>22.103899999999999</c:v>
                </c:pt>
                <c:pt idx="14">
                  <c:v>22.460999999999999</c:v>
                </c:pt>
                <c:pt idx="15">
                  <c:v>23.733599999999999</c:v>
                </c:pt>
              </c:numCache>
            </c:numRef>
          </c:xVal>
          <c:yVal>
            <c:numRef>
              <c:f>Cloud_properties!$C$43:$C$58</c:f>
              <c:numCache>
                <c:formatCode>General</c:formatCode>
                <c:ptCount val="16"/>
                <c:pt idx="0">
                  <c:v>0.32</c:v>
                </c:pt>
                <c:pt idx="1">
                  <c:v>0.3</c:v>
                </c:pt>
                <c:pt idx="2">
                  <c:v>0.32</c:v>
                </c:pt>
                <c:pt idx="3">
                  <c:v>0.32</c:v>
                </c:pt>
                <c:pt idx="4">
                  <c:v>0.28999999999999998</c:v>
                </c:pt>
                <c:pt idx="5">
                  <c:v>0.28000000000000003</c:v>
                </c:pt>
                <c:pt idx="6">
                  <c:v>0.21</c:v>
                </c:pt>
                <c:pt idx="7">
                  <c:v>0.14000000000000001</c:v>
                </c:pt>
                <c:pt idx="8">
                  <c:v>0.14000000000000001</c:v>
                </c:pt>
                <c:pt idx="9">
                  <c:v>0.2</c:v>
                </c:pt>
                <c:pt idx="10">
                  <c:v>0.21750000000002401</c:v>
                </c:pt>
                <c:pt idx="11">
                  <c:v>0.22</c:v>
                </c:pt>
                <c:pt idx="12">
                  <c:v>0.27</c:v>
                </c:pt>
                <c:pt idx="13">
                  <c:v>0.37</c:v>
                </c:pt>
                <c:pt idx="14">
                  <c:v>0.39</c:v>
                </c:pt>
                <c:pt idx="15">
                  <c:v>0.4</c:v>
                </c:pt>
              </c:numCache>
            </c:numRef>
          </c:yVal>
          <c:smooth val="0"/>
          <c:extLst>
            <c:ext xmlns:c16="http://schemas.microsoft.com/office/drawing/2014/chart" uri="{C3380CC4-5D6E-409C-BE32-E72D297353CC}">
              <c16:uniqueId val="{00000000-F5B2-445A-8309-569C7BEE90FD}"/>
            </c:ext>
          </c:extLst>
        </c:ser>
        <c:ser>
          <c:idx val="1"/>
          <c:order val="1"/>
          <c:spPr>
            <a:ln w="12700" cap="rnd">
              <a:solidFill>
                <a:srgbClr val="FF99FF"/>
              </a:solidFill>
              <a:prstDash val="lgDash"/>
              <a:round/>
            </a:ln>
            <a:effectLst/>
          </c:spPr>
          <c:marker>
            <c:symbol val="circle"/>
            <c:size val="5"/>
            <c:spPr>
              <a:noFill/>
              <a:ln w="9525">
                <a:solidFill>
                  <a:srgbClr val="FF99FF"/>
                </a:solidFill>
              </a:ln>
              <a:effectLst/>
            </c:spPr>
          </c:marker>
          <c:xVal>
            <c:numRef>
              <c:f>Cloud_properties!$B$43:$B$58</c:f>
              <c:numCache>
                <c:formatCode>General</c:formatCode>
                <c:ptCount val="16"/>
                <c:pt idx="0">
                  <c:v>0.64559999999999995</c:v>
                </c:pt>
                <c:pt idx="1">
                  <c:v>2.2599999999999998</c:v>
                </c:pt>
                <c:pt idx="2">
                  <c:v>3.8725000000000001</c:v>
                </c:pt>
                <c:pt idx="3">
                  <c:v>5.4881000000000002</c:v>
                </c:pt>
                <c:pt idx="4">
                  <c:v>7.1132999999999997</c:v>
                </c:pt>
                <c:pt idx="5">
                  <c:v>8.7506000000000004</c:v>
                </c:pt>
                <c:pt idx="6">
                  <c:v>12.6906</c:v>
                </c:pt>
                <c:pt idx="7">
                  <c:v>14.3247</c:v>
                </c:pt>
                <c:pt idx="8">
                  <c:v>15.9467</c:v>
                </c:pt>
                <c:pt idx="9">
                  <c:v>17.561399999999999</c:v>
                </c:pt>
                <c:pt idx="10">
                  <c:v>19.173100000000002</c:v>
                </c:pt>
                <c:pt idx="11">
                  <c:v>20.460599999999999</c:v>
                </c:pt>
                <c:pt idx="12">
                  <c:v>20.7897</c:v>
                </c:pt>
                <c:pt idx="13">
                  <c:v>22.103899999999999</c:v>
                </c:pt>
                <c:pt idx="14">
                  <c:v>22.460999999999999</c:v>
                </c:pt>
                <c:pt idx="15">
                  <c:v>23.733599999999999</c:v>
                </c:pt>
              </c:numCache>
            </c:numRef>
          </c:xVal>
          <c:yVal>
            <c:numRef>
              <c:f>Cloud_properties!$D$43:$D$58</c:f>
              <c:numCache>
                <c:formatCode>General</c:formatCode>
                <c:ptCount val="16"/>
                <c:pt idx="0">
                  <c:v>0.52</c:v>
                </c:pt>
                <c:pt idx="1">
                  <c:v>0.52</c:v>
                </c:pt>
                <c:pt idx="2">
                  <c:v>0.52</c:v>
                </c:pt>
                <c:pt idx="3">
                  <c:v>0.55000000000000004</c:v>
                </c:pt>
                <c:pt idx="4">
                  <c:v>0.52</c:v>
                </c:pt>
                <c:pt idx="5">
                  <c:v>0.57999999999999996</c:v>
                </c:pt>
                <c:pt idx="6">
                  <c:v>0.64</c:v>
                </c:pt>
                <c:pt idx="7">
                  <c:v>0.76</c:v>
                </c:pt>
                <c:pt idx="8">
                  <c:v>0.7</c:v>
                </c:pt>
                <c:pt idx="9">
                  <c:v>0.76</c:v>
                </c:pt>
                <c:pt idx="10">
                  <c:v>0.88749999999992801</c:v>
                </c:pt>
                <c:pt idx="11">
                  <c:v>0.79</c:v>
                </c:pt>
                <c:pt idx="12">
                  <c:v>0.73749999999992799</c:v>
                </c:pt>
                <c:pt idx="13">
                  <c:v>1.24</c:v>
                </c:pt>
                <c:pt idx="14">
                  <c:v>1.27</c:v>
                </c:pt>
                <c:pt idx="15">
                  <c:v>1.42</c:v>
                </c:pt>
              </c:numCache>
            </c:numRef>
          </c:yVal>
          <c:smooth val="0"/>
          <c:extLst>
            <c:ext xmlns:c16="http://schemas.microsoft.com/office/drawing/2014/chart" uri="{C3380CC4-5D6E-409C-BE32-E72D297353CC}">
              <c16:uniqueId val="{00000001-F5B2-445A-8309-569C7BEE90FD}"/>
            </c:ext>
          </c:extLst>
        </c:ser>
        <c:dLbls>
          <c:showLegendKey val="0"/>
          <c:showVal val="0"/>
          <c:showCatName val="0"/>
          <c:showSerName val="0"/>
          <c:showPercent val="0"/>
          <c:showBubbleSize val="0"/>
        </c:dLbls>
        <c:axId val="398136991"/>
        <c:axId val="398137823"/>
      </c:scatterChart>
      <c:valAx>
        <c:axId val="398136991"/>
        <c:scaling>
          <c:orientation val="minMax"/>
        </c:scaling>
        <c:delete val="0"/>
        <c:axPos val="b"/>
        <c:numFmt formatCode="General" sourceLinked="1"/>
        <c:majorTickMark val="in"/>
        <c:minorTickMark val="in"/>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crossAx val="398137823"/>
        <c:crosses val="autoZero"/>
        <c:crossBetween val="midCat"/>
      </c:valAx>
      <c:valAx>
        <c:axId val="398137823"/>
        <c:scaling>
          <c:orientation val="minMax"/>
          <c:max val="2"/>
        </c:scaling>
        <c:delete val="0"/>
        <c:axPos val="l"/>
        <c:numFmt formatCode="General" sourceLinked="1"/>
        <c:majorTickMark val="in"/>
        <c:minorTickMark val="in"/>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n-US"/>
          </a:p>
        </c:txPr>
        <c:crossAx val="398136991"/>
        <c:crosses val="autoZero"/>
        <c:crossBetween val="midCat"/>
        <c:majorUnit val="0.5"/>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BE1844A-DDFB-4968-9BFE-1A714DA555EE}" type="datetimeFigureOut">
              <a:rPr lang="en-CA" smtClean="0"/>
              <a:t>2024-04-08</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A71414-E91A-4A70-8A18-0253681DF42A}" type="slidenum">
              <a:rPr lang="en-CA" smtClean="0"/>
              <a:t>‹#›</a:t>
            </a:fld>
            <a:endParaRPr lang="en-CA"/>
          </a:p>
        </p:txBody>
      </p:sp>
    </p:spTree>
    <p:extLst>
      <p:ext uri="{BB962C8B-B14F-4D97-AF65-F5344CB8AC3E}">
        <p14:creationId xmlns:p14="http://schemas.microsoft.com/office/powerpoint/2010/main" val="17533478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philiplaven.com/mieplot.htm"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s://nwp-saf.eumetsat.int/site/software/rttov/download/coefficients/spectral-response-functions/"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lgn="justLow"/>
            <a:r>
              <a:rPr lang="en-CA" sz="1000" b="1" i="1" kern="1200" dirty="0">
                <a:solidFill>
                  <a:schemeClr val="tx1"/>
                </a:solidFill>
                <a:effectLst/>
                <a:latin typeface="Times New Roman" panose="02020603050405020304" pitchFamily="18" charset="0"/>
                <a:ea typeface="+mn-ea"/>
                <a:cs typeface="Times New Roman" panose="02020603050405020304" pitchFamily="18" charset="0"/>
              </a:rPr>
              <a:t>Figure S1a</a:t>
            </a:r>
            <a:r>
              <a:rPr lang="en-US" sz="1000" b="1" i="1" kern="1200" dirty="0">
                <a:solidFill>
                  <a:schemeClr val="tx1"/>
                </a:solidFill>
                <a:effectLst/>
                <a:latin typeface="Times New Roman" panose="02020603050405020304" pitchFamily="18" charset="0"/>
                <a:ea typeface="+mn-ea"/>
                <a:cs typeface="Times New Roman" panose="02020603050405020304" pitchFamily="18" charset="0"/>
              </a:rPr>
              <a:t>. </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Mosaic of MODIS “true color” images acquired on Aug. 8, 2013 blinking with their analogue SWIR</a:t>
            </a:r>
            <a:r>
              <a:rPr lang="en-CA" sz="1000" kern="1200" baseline="30000" dirty="0">
                <a:solidFill>
                  <a:schemeClr val="tx1"/>
                </a:solidFill>
                <a:effectLst/>
                <a:latin typeface="Times New Roman" panose="02020603050405020304" pitchFamily="18" charset="0"/>
                <a:ea typeface="+mn-ea"/>
                <a:cs typeface="Times New Roman" panose="02020603050405020304" pitchFamily="18" charset="0"/>
              </a:rPr>
              <a:t>1</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 (short wave IR) image (the border of VCT’s Figure 5 image appears as solid red lines on our mosaic). Our true color mosaic shows the presence of orange-coloured forest-fire hotspots over Alaska and the Canadian NWT (North West Territory) region as well as smoke plumes that have made their way from the Great Bear Lake and Great Slave Lake area of the NWT to the open water south of Banks Island (Amundsen Gulf region). The SWIR image shows that the smoke plumes have largely disappeared from view: a signature requirement for FM (fine mode) smoke. The MODIS imagery, MODIS retrievals (of AOD and fine mode fraction), MODIS cloud retrievals (cloud optical depth), CALIOP (attenuated backscatter coefficient and depolarization ratio) profiles, NAAPS smoke modelling and HYSPLIT </a:t>
            </a:r>
            <a:r>
              <a:rPr lang="en-CA" sz="1000" kern="1200" dirty="0" err="1">
                <a:solidFill>
                  <a:schemeClr val="tx1"/>
                </a:solidFill>
                <a:effectLst/>
                <a:latin typeface="Times New Roman" panose="02020603050405020304" pitchFamily="18" charset="0"/>
                <a:ea typeface="+mn-ea"/>
                <a:cs typeface="Times New Roman" panose="02020603050405020304" pitchFamily="18" charset="0"/>
              </a:rPr>
              <a:t>backtrajectory</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 analyses made it clear (using standard techniques employed, for example, in Ranjbar et al., 2019) that the Banks Island area was generally infiltrated with smoke from the NWT on Aug. 9, 2013, </a:t>
            </a:r>
            <a:r>
              <a:rPr lang="en-CA" sz="1000" kern="1200" dirty="0" smtClean="0">
                <a:solidFill>
                  <a:schemeClr val="tx1"/>
                </a:solidFill>
                <a:effectLst/>
                <a:latin typeface="Times New Roman" panose="02020603050405020304" pitchFamily="18" charset="0"/>
                <a:ea typeface="+mn-ea"/>
                <a:cs typeface="Times New Roman" panose="02020603050405020304" pitchFamily="18" charset="0"/>
              </a:rPr>
              <a:t>while </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Aug. 8 smoke from Alaska had made its way to the center of the massive and homogeneous dark blue (negative BTD</a:t>
            </a:r>
            <a:r>
              <a:rPr lang="en-CA" sz="1000" kern="1200" baseline="-25000" dirty="0">
                <a:solidFill>
                  <a:schemeClr val="tx1"/>
                </a:solidFill>
                <a:effectLst/>
                <a:latin typeface="Times New Roman" panose="02020603050405020304" pitchFamily="18" charset="0"/>
                <a:ea typeface="+mn-ea"/>
                <a:cs typeface="Times New Roman" panose="02020603050405020304" pitchFamily="18" charset="0"/>
              </a:rPr>
              <a:t>11-12</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 region seen in the Aug. 9 image of VCT’s Figure 5. The </a:t>
            </a:r>
            <a:r>
              <a:rPr lang="en-CA" sz="1000" kern="1200" baseline="0" dirty="0">
                <a:solidFill>
                  <a:schemeClr val="tx1"/>
                </a:solidFill>
                <a:effectLst/>
                <a:latin typeface="Times New Roman" panose="02020603050405020304" pitchFamily="18" charset="0"/>
                <a:ea typeface="+mn-ea"/>
                <a:cs typeface="Times New Roman" panose="02020603050405020304" pitchFamily="18" charset="0"/>
              </a:rPr>
              <a:t>CALIOP / MODIS AOD products indicated a mean 532 / 550 nm AOD ~ 0.3 for those pixels judged to be aerosols in the region of that dark blue mass on both the August 8 and 9 </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BTD</a:t>
            </a:r>
            <a:r>
              <a:rPr lang="en-CA" sz="1000" kern="1200" baseline="-25000" dirty="0">
                <a:solidFill>
                  <a:schemeClr val="tx1"/>
                </a:solidFill>
                <a:effectLst/>
                <a:latin typeface="Times New Roman" panose="02020603050405020304" pitchFamily="18" charset="0"/>
                <a:ea typeface="+mn-ea"/>
                <a:cs typeface="Times New Roman" panose="02020603050405020304" pitchFamily="18" charset="0"/>
              </a:rPr>
              <a:t>11-12 </a:t>
            </a:r>
            <a:r>
              <a:rPr lang="en-CA" sz="1000" kern="1200" baseline="0" dirty="0">
                <a:solidFill>
                  <a:schemeClr val="tx1"/>
                </a:solidFill>
                <a:effectLst/>
                <a:latin typeface="Times New Roman" panose="02020603050405020304" pitchFamily="18" charset="0"/>
                <a:ea typeface="+mn-ea"/>
                <a:cs typeface="Times New Roman" panose="02020603050405020304" pitchFamily="18" charset="0"/>
              </a:rPr>
              <a:t>images.</a:t>
            </a:r>
          </a:p>
          <a:p>
            <a:pPr algn="justLow"/>
            <a:endParaRPr lang="en-CA" sz="1000" kern="1200" baseline="0" dirty="0">
              <a:solidFill>
                <a:schemeClr val="tx1"/>
              </a:solidFill>
              <a:effectLst/>
              <a:latin typeface="Times New Roman" panose="02020603050405020304" pitchFamily="18" charset="0"/>
              <a:ea typeface="+mn-ea"/>
              <a:cs typeface="Times New Roman" panose="02020603050405020304" pitchFamily="18" charset="0"/>
            </a:endParaRPr>
          </a:p>
          <a:p>
            <a:pPr algn="justLow"/>
            <a:r>
              <a:rPr lang="en-CA" sz="1000" kern="1200" baseline="30000" dirty="0">
                <a:solidFill>
                  <a:schemeClr val="tx1"/>
                </a:solidFill>
                <a:effectLst/>
                <a:latin typeface="Times New Roman" panose="02020603050405020304" pitchFamily="18" charset="0"/>
                <a:ea typeface="+mn-ea"/>
                <a:cs typeface="Times New Roman" panose="02020603050405020304" pitchFamily="18" charset="0"/>
              </a:rPr>
              <a:t>1</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 MODIS bands 7 (SWIR), 2 (NIR) and 1 (R) at 2105-2155, 841-876 and 620-670 nm in the R, G, B display channels. We maintain the name “SWIR” because it arguably has the most impact on the displayed images</a:t>
            </a:r>
            <a:endParaRPr lang="en-US" sz="1000" kern="1200" dirty="0">
              <a:solidFill>
                <a:schemeClr val="tx1"/>
              </a:solidFill>
              <a:effectLst/>
              <a:latin typeface="Times New Roman" panose="02020603050405020304" pitchFamily="18" charset="0"/>
              <a:ea typeface="+mn-ea"/>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C4AA314-ABA5-4D8F-82BF-EEB7698CC01B}" type="slidenum">
              <a:rPr lang="en-US" smtClean="0"/>
              <a:t>1</a:t>
            </a:fld>
            <a:endParaRPr lang="en-US"/>
          </a:p>
        </p:txBody>
      </p:sp>
    </p:spTree>
    <p:extLst>
      <p:ext uri="{BB962C8B-B14F-4D97-AF65-F5344CB8AC3E}">
        <p14:creationId xmlns:p14="http://schemas.microsoft.com/office/powerpoint/2010/main" val="13338835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000" b="1" i="1" kern="1200" dirty="0">
                <a:solidFill>
                  <a:schemeClr val="tx1"/>
                </a:solidFill>
                <a:effectLst/>
                <a:latin typeface="Times New Roman" panose="02020603050405020304" pitchFamily="18" charset="0"/>
                <a:ea typeface="+mn-ea"/>
                <a:cs typeface="Times New Roman" panose="02020603050405020304" pitchFamily="18" charset="0"/>
              </a:rPr>
              <a:t>Figure </a:t>
            </a:r>
            <a:r>
              <a:rPr lang="en-CA" sz="1000" b="1" i="1" kern="1200" dirty="0" smtClean="0">
                <a:solidFill>
                  <a:schemeClr val="tx1"/>
                </a:solidFill>
                <a:effectLst/>
                <a:latin typeface="Times New Roman" panose="02020603050405020304" pitchFamily="18" charset="0"/>
                <a:ea typeface="+mn-ea"/>
                <a:cs typeface="Times New Roman" panose="02020603050405020304" pitchFamily="18" charset="0"/>
              </a:rPr>
              <a:t>S8.</a:t>
            </a:r>
            <a:r>
              <a:rPr lang="en-US" sz="1000" b="1" i="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000" b="0" i="0" kern="1200" dirty="0" smtClean="0">
                <a:solidFill>
                  <a:schemeClr val="tx1"/>
                </a:solidFill>
                <a:effectLst/>
                <a:latin typeface="Times New Roman" panose="02020603050405020304" pitchFamily="18" charset="0"/>
                <a:ea typeface="+mn-ea"/>
                <a:cs typeface="Times New Roman" panose="02020603050405020304" pitchFamily="18" charset="0"/>
              </a:rPr>
              <a:t>BTD</a:t>
            </a:r>
            <a:r>
              <a:rPr lang="en-US" sz="1000" b="0" i="0" kern="1200" baseline="-25000" dirty="0" smtClean="0">
                <a:solidFill>
                  <a:schemeClr val="tx1"/>
                </a:solidFill>
                <a:effectLst/>
                <a:latin typeface="Times New Roman" panose="02020603050405020304" pitchFamily="18" charset="0"/>
                <a:ea typeface="+mn-ea"/>
                <a:cs typeface="Times New Roman" panose="02020603050405020304" pitchFamily="18" charset="0"/>
              </a:rPr>
              <a:t>11-12</a:t>
            </a:r>
            <a:r>
              <a:rPr lang="en-US" sz="1000" b="0" i="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000" b="0" i="0" kern="1200" dirty="0">
                <a:solidFill>
                  <a:schemeClr val="tx1"/>
                </a:solidFill>
                <a:effectLst/>
                <a:latin typeface="Times New Roman" panose="02020603050405020304" pitchFamily="18" charset="0"/>
                <a:ea typeface="+mn-ea"/>
                <a:cs typeface="Times New Roman" panose="02020603050405020304" pitchFamily="18" charset="0"/>
              </a:rPr>
              <a:t>vs BT</a:t>
            </a:r>
            <a:r>
              <a:rPr lang="en-US" sz="1000" b="0" i="0" kern="1200" baseline="-25000" dirty="0">
                <a:solidFill>
                  <a:schemeClr val="tx1"/>
                </a:solidFill>
                <a:effectLst/>
                <a:latin typeface="Times New Roman" panose="02020603050405020304" pitchFamily="18" charset="0"/>
                <a:ea typeface="+mn-ea"/>
                <a:cs typeface="Times New Roman" panose="02020603050405020304" pitchFamily="18" charset="0"/>
              </a:rPr>
              <a:t>11 </a:t>
            </a:r>
            <a:r>
              <a:rPr lang="en-US" sz="1000" b="0" i="0" kern="1200" dirty="0">
                <a:solidFill>
                  <a:schemeClr val="tx1"/>
                </a:solidFill>
                <a:effectLst/>
                <a:latin typeface="Times New Roman" panose="02020603050405020304" pitchFamily="18" charset="0"/>
                <a:ea typeface="+mn-ea"/>
                <a:cs typeface="Times New Roman" panose="02020603050405020304" pitchFamily="18" charset="0"/>
              </a:rPr>
              <a:t>simulations for different types of plumes over a “Snow/Ice” surface (surface of Feldman, 2014). (a) and (b): ice or liquid cloud at, respectively a high altitude and within a low altitude temperature inversion layer. (c) and (d): Asian dust plume at, respectively</a:t>
            </a:r>
            <a:r>
              <a:rPr lang="en-US" sz="1000" b="0" i="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000" b="0" i="0" kern="1200" dirty="0">
                <a:solidFill>
                  <a:schemeClr val="tx1"/>
                </a:solidFill>
                <a:effectLst/>
                <a:latin typeface="Times New Roman" panose="02020603050405020304" pitchFamily="18" charset="0"/>
                <a:ea typeface="+mn-ea"/>
                <a:cs typeface="Times New Roman" panose="02020603050405020304" pitchFamily="18" charset="0"/>
              </a:rPr>
              <a:t>a high altitude and within a low altitude inversion layer. The general atmospheric conditions and plume parameterization </a:t>
            </a:r>
            <a:r>
              <a:rPr lang="en-CA"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represent a range of values that include the specific conditions of Figures 1a, 1b</a:t>
            </a:r>
            <a:r>
              <a:rPr lang="en-CA" sz="1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r>
              <a:rPr lang="en-CA"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CA" sz="1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S6 </a:t>
            </a:r>
            <a:r>
              <a:rPr lang="en-CA"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and </a:t>
            </a:r>
            <a:r>
              <a:rPr lang="en-CA" sz="10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S7 </a:t>
            </a:r>
            <a:r>
              <a:rPr lang="en-CA"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(the specific conditions of Barrow and its surroundings on March 22, 2015)</a:t>
            </a:r>
            <a:r>
              <a:rPr lang="en-US" sz="1000" b="0" i="0" kern="1200" dirty="0">
                <a:solidFill>
                  <a:schemeClr val="tx1"/>
                </a:solidFill>
                <a:effectLst/>
                <a:latin typeface="Times New Roman" panose="02020603050405020304" pitchFamily="18" charset="0"/>
                <a:ea typeface="+mn-ea"/>
                <a:cs typeface="Times New Roman" panose="02020603050405020304" pitchFamily="18" charset="0"/>
              </a:rPr>
              <a:t>. The nominal temperatures employed in the MODTRAN simulations at a (snow/ice) surface, inversion layer plume top and high altitude cloud top were, respectively 255.56, 262.05 and 212.66 </a:t>
            </a:r>
            <a:r>
              <a:rPr lang="en-US" sz="1000" b="0" i="0" kern="1200" dirty="0">
                <a:solidFill>
                  <a:schemeClr val="tx1"/>
                </a:solidFill>
                <a:effectLst/>
                <a:latin typeface="Times New Roman" panose="02020603050405020304" pitchFamily="18" charset="0"/>
                <a:ea typeface="+mn-ea"/>
                <a:cs typeface="Times New Roman" panose="02020603050405020304" pitchFamily="18" charset="0"/>
                <a:sym typeface="Symbol" panose="05050102010706020507" pitchFamily="18" charset="2"/>
              </a:rPr>
              <a:t>K. </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The eccentric nature of the low level “Reff = 3 um” red curve in </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Figure</a:t>
            </a:r>
            <a:r>
              <a:rPr lang="en-US" sz="1000" baseline="0" dirty="0" smtClean="0">
                <a:effectLst/>
                <a:latin typeface="Times New Roman" panose="02020603050405020304" pitchFamily="18" charset="0"/>
                <a:ea typeface="Calibri" panose="020F0502020204030204" pitchFamily="34" charset="0"/>
                <a:cs typeface="Times New Roman" panose="02020603050405020304" pitchFamily="18" charset="0"/>
              </a:rPr>
              <a:t> S8</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d </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appears to be an approach to a balanced radiative transfer condition wherein there is little change in BTD</a:t>
            </a:r>
            <a:r>
              <a:rPr lang="en-US" sz="1000" baseline="-25000" dirty="0">
                <a:effectLst/>
                <a:latin typeface="Times New Roman" panose="02020603050405020304" pitchFamily="18" charset="0"/>
                <a:ea typeface="Calibri" panose="020F0502020204030204" pitchFamily="34" charset="0"/>
                <a:cs typeface="Times New Roman" panose="02020603050405020304" pitchFamily="18" charset="0"/>
              </a:rPr>
              <a:t>11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with increasing plume optical depth (an approach to an idealistic singularity of a straight vertical line). We determined that this effect was largely due to non linearities in the spectra of the extinction efficiency and the fact that the plume optical depth, </a:t>
            </a:r>
            <a:r>
              <a:rPr lang="en-US" sz="1000" dirty="0">
                <a:effectLst/>
                <a:latin typeface="Times New Roman" panose="02020603050405020304" pitchFamily="18" charset="0"/>
                <a:ea typeface="Calibri" panose="020F0502020204030204" pitchFamily="34" charset="0"/>
                <a:cs typeface="Times New Roman" panose="02020603050405020304" pitchFamily="18" charset="0"/>
                <a:sym typeface="Symbol" panose="05050102010706020507" pitchFamily="18" charset="2"/>
              </a:rPr>
              <a:t></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 is fixed, in the MODTRAN simulations, at a single wavelength of 550 nm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b="0" i="0" kern="1200" dirty="0">
              <a:solidFill>
                <a:schemeClr val="tx1"/>
              </a:solidFill>
              <a:effectLst/>
              <a:latin typeface="Times New Roman" panose="02020603050405020304" pitchFamily="18" charset="0"/>
              <a:ea typeface="+mn-ea"/>
              <a:cs typeface="Times New Roman" panose="02020603050405020304" pitchFamily="18" charset="0"/>
            </a:endParaRPr>
          </a:p>
          <a:p>
            <a:r>
              <a:rPr lang="en-CA" sz="1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 optical properties of the liquid and dust particles were generated with a Mie Code (MiePlot4621, written by Philip </a:t>
            </a:r>
            <a:r>
              <a:rPr lang="en-CA" sz="10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Laven</a:t>
            </a:r>
            <a:r>
              <a:rPr lang="en-CA" sz="1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CA" sz="1000" u="sng" dirty="0">
                <a:solidFill>
                  <a:srgbClr val="0563C1"/>
                </a:solidFill>
                <a:effectLst/>
                <a:latin typeface="Times New Roman" panose="02020603050405020304" pitchFamily="18" charset="0"/>
                <a:ea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xmlns="" val="tx"/>
                    </a:ext>
                  </a:extLst>
                </a:hlinkClick>
              </a:rPr>
              <a:t>http://</a:t>
            </a:r>
            <a:r>
              <a:rPr lang="en-CA" sz="1000" u="sng" dirty="0" err="1">
                <a:solidFill>
                  <a:srgbClr val="0563C1"/>
                </a:solidFill>
                <a:effectLst/>
                <a:latin typeface="Times New Roman" panose="02020603050405020304" pitchFamily="18" charset="0"/>
                <a:ea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xmlns="" val="tx"/>
                    </a:ext>
                  </a:extLst>
                </a:hlinkClick>
              </a:rPr>
              <a:t>www.philiplaven.com</a:t>
            </a:r>
            <a:r>
              <a:rPr lang="en-CA" sz="1000" u="sng" dirty="0">
                <a:solidFill>
                  <a:srgbClr val="0563C1"/>
                </a:solidFill>
                <a:effectLst/>
                <a:latin typeface="Times New Roman" panose="02020603050405020304" pitchFamily="18" charset="0"/>
                <a:ea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xmlns="" val="tx"/>
                    </a:ext>
                  </a:extLst>
                </a:hlinkClick>
              </a:rPr>
              <a:t>/</a:t>
            </a:r>
            <a:r>
              <a:rPr lang="en-CA" sz="1000" u="sng"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xmlns="" val="tx"/>
                    </a:ext>
                  </a:extLst>
                </a:hlinkClick>
              </a:rPr>
              <a:t>mieplot.htm</a:t>
            </a:r>
            <a:r>
              <a:rPr lang="en-CA" sz="1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using the refractive index of water (Hale and </a:t>
            </a:r>
            <a:r>
              <a:rPr lang="en-CA" sz="10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Querry</a:t>
            </a:r>
            <a:r>
              <a:rPr lang="en-CA" sz="1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1973) and dust (Volz, 1973), for monodisperse particles.</a:t>
            </a:r>
            <a:r>
              <a:rPr lang="en-CA" sz="10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CA" sz="1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 optical properties of the ice crystals were extracted from Ping Yang's database (Yang et al., 2013) and correspond to a modified-gamma distribution with effective variance 0.1 (Petty and Huang, 2011) of severely roughened column aggregates (Yang et al., 2013</a:t>
            </a:r>
            <a:r>
              <a:rPr lang="en-CA" sz="10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CA" sz="1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This is the same distribution that is assumed in the Collection 6 MODIS cloud product (</a:t>
            </a:r>
            <a:r>
              <a:rPr lang="en-CA" sz="10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Holz</a:t>
            </a:r>
            <a:r>
              <a:rPr lang="en-CA" sz="1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et al., 2016).</a:t>
            </a:r>
            <a:endParaRPr lang="en-CA" sz="10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0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sz="1000" dirty="0">
                <a:effectLst/>
                <a:latin typeface="Times New Roman" panose="02020603050405020304" pitchFamily="18" charset="0"/>
                <a:ea typeface="Calibri" panose="020F0502020204030204" pitchFamily="34" charset="0"/>
                <a:cs typeface="Times New Roman" panose="02020603050405020304" pitchFamily="18" charset="0"/>
              </a:rPr>
              <a:t>For weak DODs associated with high-altitude Asian dust, the BTD</a:t>
            </a:r>
            <a:r>
              <a:rPr lang="en-CA" sz="1000" baseline="-25000" dirty="0">
                <a:effectLst/>
                <a:latin typeface="Times New Roman" panose="02020603050405020304" pitchFamily="18" charset="0"/>
                <a:ea typeface="Calibri" panose="020F0502020204030204" pitchFamily="34" charset="0"/>
                <a:cs typeface="Times New Roman" panose="02020603050405020304" pitchFamily="18" charset="0"/>
              </a:rPr>
              <a:t>11-12</a:t>
            </a:r>
            <a:r>
              <a:rPr lang="en-CA" sz="1000" dirty="0">
                <a:effectLst/>
                <a:latin typeface="Times New Roman" panose="02020603050405020304" pitchFamily="18" charset="0"/>
                <a:ea typeface="Calibri" panose="020F0502020204030204" pitchFamily="34" charset="0"/>
                <a:cs typeface="Times New Roman" panose="02020603050405020304" pitchFamily="18" charset="0"/>
              </a:rPr>
              <a:t> to DOD sensitivity (dBTD</a:t>
            </a:r>
            <a:r>
              <a:rPr lang="en-CA" sz="1000" baseline="-25000" dirty="0">
                <a:effectLst/>
                <a:latin typeface="Times New Roman" panose="02020603050405020304" pitchFamily="18" charset="0"/>
                <a:ea typeface="Calibri" panose="020F0502020204030204" pitchFamily="34" charset="0"/>
                <a:cs typeface="Times New Roman" panose="02020603050405020304" pitchFamily="18" charset="0"/>
              </a:rPr>
              <a:t>11-12 </a:t>
            </a:r>
            <a:r>
              <a:rPr lang="en-CA" sz="1000" dirty="0">
                <a:effectLst/>
                <a:latin typeface="Times New Roman" panose="02020603050405020304" pitchFamily="18" charset="0"/>
                <a:ea typeface="Calibri" panose="020F0502020204030204" pitchFamily="34" charset="0"/>
                <a:cs typeface="Times New Roman" panose="02020603050405020304" pitchFamily="18" charset="0"/>
              </a:rPr>
              <a:t>/ </a:t>
            </a:r>
            <a:r>
              <a:rPr lang="en-CA" sz="1000" dirty="0" err="1">
                <a:effectLst/>
                <a:latin typeface="Times New Roman" panose="02020603050405020304" pitchFamily="18" charset="0"/>
                <a:ea typeface="Calibri" panose="020F0502020204030204" pitchFamily="34" charset="0"/>
                <a:cs typeface="Times New Roman" panose="02020603050405020304" pitchFamily="18" charset="0"/>
              </a:rPr>
              <a:t>dDOD</a:t>
            </a:r>
            <a:r>
              <a:rPr lang="en-CA" sz="1000" dirty="0">
                <a:effectLst/>
                <a:latin typeface="Times New Roman" panose="02020603050405020304" pitchFamily="18" charset="0"/>
                <a:ea typeface="Calibri" panose="020F0502020204030204" pitchFamily="34" charset="0"/>
                <a:cs typeface="Times New Roman" panose="02020603050405020304" pitchFamily="18" charset="0"/>
              </a:rPr>
              <a:t>) would be best represented by a slope near DOD = 0 (</a:t>
            </a:r>
            <a:r>
              <a:rPr lang="en-CA" sz="1000" dirty="0">
                <a:effectLst/>
                <a:latin typeface="Times New Roman" panose="02020603050405020304" pitchFamily="18" charset="0"/>
                <a:ea typeface="Calibri" panose="020F0502020204030204" pitchFamily="34" charset="0"/>
                <a:cs typeface="Times New Roman" panose="02020603050405020304" pitchFamily="18" charset="0"/>
                <a:sym typeface="Symbol" panose="05050102010706020507" pitchFamily="18" charset="2"/>
              </a:rPr>
              <a:t></a:t>
            </a:r>
            <a:r>
              <a:rPr lang="en-CA" sz="1000" dirty="0">
                <a:effectLst/>
                <a:latin typeface="Times New Roman" panose="02020603050405020304" pitchFamily="18" charset="0"/>
                <a:ea typeface="Calibri" panose="020F0502020204030204" pitchFamily="34" charset="0"/>
                <a:cs typeface="Times New Roman" panose="02020603050405020304" pitchFamily="18" charset="0"/>
              </a:rPr>
              <a:t> = 0 on the graphs) for the case of the near 1.5 </a:t>
            </a:r>
            <a:r>
              <a:rPr lang="en-CA" sz="1000" dirty="0">
                <a:effectLst/>
                <a:latin typeface="Times New Roman" panose="02020603050405020304" pitchFamily="18" charset="0"/>
                <a:ea typeface="Calibri" panose="020F0502020204030204" pitchFamily="34" charset="0"/>
                <a:cs typeface="Times New Roman" panose="02020603050405020304" pitchFamily="18" charset="0"/>
                <a:sym typeface="Symbol" panose="05050102010706020507" pitchFamily="18" charset="2"/>
              </a:rPr>
              <a:t></a:t>
            </a:r>
            <a:r>
              <a:rPr lang="en-CA" sz="1000" dirty="0">
                <a:effectLst/>
                <a:latin typeface="Times New Roman" panose="02020603050405020304" pitchFamily="18" charset="0"/>
                <a:ea typeface="Calibri" panose="020F0502020204030204" pitchFamily="34" charset="0"/>
                <a:cs typeface="Times New Roman" panose="02020603050405020304" pitchFamily="18" charset="0"/>
              </a:rPr>
              <a:t>m peak radius of springtime Asian dust (see, for example, the right panel of Figure 16 of Burton et al (2012) and Figure 3 of </a:t>
            </a:r>
            <a:r>
              <a:rPr lang="en-CA" sz="1000" dirty="0" err="1">
                <a:effectLst/>
                <a:latin typeface="Times New Roman" panose="02020603050405020304" pitchFamily="18" charset="0"/>
                <a:ea typeface="Calibri" panose="020F0502020204030204" pitchFamily="34" charset="0"/>
                <a:cs typeface="Times New Roman" panose="02020603050405020304" pitchFamily="18" charset="0"/>
              </a:rPr>
              <a:t>AeF</a:t>
            </a:r>
            <a:r>
              <a:rPr lang="en-CA" sz="1000" dirty="0">
                <a:effectLst/>
                <a:latin typeface="Times New Roman" panose="02020603050405020304" pitchFamily="18" charset="0"/>
                <a:ea typeface="Calibri" panose="020F0502020204030204" pitchFamily="34" charset="0"/>
                <a:cs typeface="Times New Roman" panose="02020603050405020304" pitchFamily="18" charset="0"/>
              </a:rPr>
              <a:t> for the springtime Asian dust particle size distribution). This yields a value (from the detailed numerical results employed in generating these graphs) of -0.30 </a:t>
            </a:r>
            <a:r>
              <a:rPr lang="en-CA" sz="1000" dirty="0">
                <a:effectLst/>
                <a:latin typeface="Times New Roman" panose="02020603050405020304" pitchFamily="18" charset="0"/>
                <a:ea typeface="Calibri" panose="020F0502020204030204" pitchFamily="34" charset="0"/>
                <a:cs typeface="Times New Roman" panose="02020603050405020304" pitchFamily="18" charset="0"/>
                <a:sym typeface="Symbol" panose="05050102010706020507" pitchFamily="18" charset="2"/>
              </a:rPr>
              <a:t></a:t>
            </a:r>
            <a:r>
              <a:rPr lang="en-CA" sz="1000" dirty="0">
                <a:effectLst/>
                <a:latin typeface="Times New Roman" panose="02020603050405020304" pitchFamily="18" charset="0"/>
                <a:ea typeface="Calibri" panose="020F0502020204030204" pitchFamily="34" charset="0"/>
                <a:cs typeface="Times New Roman" panose="02020603050405020304" pitchFamily="18" charset="0"/>
              </a:rPr>
              <a:t>K per unit change in DOD).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0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sz="1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 brightness temperatures correspond to the EOS-1 TERRA MODIS spectral response functions </a:t>
            </a:r>
            <a:r>
              <a:rPr lang="en-CA" sz="10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for </a:t>
            </a:r>
            <a:r>
              <a:rPr lang="en-CA" sz="1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bands 31 (max. at 11 µm) and 32 (max. at 11.9 µm), downloaded from this website: </a:t>
            </a:r>
          </a:p>
          <a:p>
            <a:pPr marL="0" marR="0" lvl="0" indent="0" algn="l" defTabSz="914400" rtl="0" eaLnBrk="1" fontAlgn="auto" latinLnBrk="0" hangingPunct="1">
              <a:lnSpc>
                <a:spcPct val="100000"/>
              </a:lnSpc>
              <a:spcBef>
                <a:spcPts val="0"/>
              </a:spcBef>
              <a:spcAft>
                <a:spcPts val="0"/>
              </a:spcAft>
              <a:buClrTx/>
              <a:buSzTx/>
              <a:buFontTx/>
              <a:buNone/>
              <a:tabLst/>
              <a:defRPr/>
            </a:pPr>
            <a:r>
              <a:rPr lang="en-CA" sz="1000" u="sng" dirty="0">
                <a:solidFill>
                  <a:srgbClr val="0563C1"/>
                </a:solidFill>
                <a:effectLst/>
                <a:latin typeface="Times New Roman" panose="02020603050405020304" pitchFamily="18"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xmlns="" val="tx"/>
                    </a:ext>
                  </a:extLst>
                </a:hlinkClick>
              </a:rPr>
              <a:t>https://</a:t>
            </a:r>
            <a:r>
              <a:rPr lang="en-CA" sz="1000" u="sng" dirty="0" err="1">
                <a:solidFill>
                  <a:srgbClr val="0563C1"/>
                </a:solidFill>
                <a:effectLst/>
                <a:latin typeface="Times New Roman" panose="02020603050405020304" pitchFamily="18"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xmlns="" val="tx"/>
                    </a:ext>
                  </a:extLst>
                </a:hlinkClick>
              </a:rPr>
              <a:t>nwp-saf.eumetsat.int</a:t>
            </a:r>
            <a:r>
              <a:rPr lang="en-CA" sz="1000" u="sng" dirty="0">
                <a:solidFill>
                  <a:srgbClr val="0563C1"/>
                </a:solidFill>
                <a:effectLst/>
                <a:latin typeface="Times New Roman" panose="02020603050405020304" pitchFamily="18"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xmlns="" val="tx"/>
                    </a:ext>
                  </a:extLst>
                </a:hlinkClick>
              </a:rPr>
              <a:t>/site/software/</a:t>
            </a:r>
            <a:r>
              <a:rPr lang="en-CA" sz="1000" u="sng" dirty="0" err="1">
                <a:solidFill>
                  <a:srgbClr val="0563C1"/>
                </a:solidFill>
                <a:effectLst/>
                <a:latin typeface="Times New Roman" panose="02020603050405020304" pitchFamily="18"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xmlns="" val="tx"/>
                    </a:ext>
                  </a:extLst>
                </a:hlinkClick>
              </a:rPr>
              <a:t>rttov</a:t>
            </a:r>
            <a:r>
              <a:rPr lang="en-CA" sz="1000" u="sng"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xmlns="" val="tx"/>
                    </a:ext>
                  </a:extLst>
                </a:hlinkClick>
              </a:rPr>
              <a:t>/download/coefficients/spectral-response-functions/</a:t>
            </a:r>
            <a:endParaRPr lang="en-CA" sz="10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000" dirty="0">
              <a:effectLst/>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sz="1000" dirty="0">
                <a:effectLst/>
                <a:latin typeface="Times New Roman" panose="02020603050405020304" pitchFamily="18" charset="0"/>
                <a:ea typeface="Calibri" panose="020F0502020204030204" pitchFamily="34" charset="0"/>
                <a:cs typeface="Times New Roman" panose="02020603050405020304" pitchFamily="18" charset="0"/>
              </a:rPr>
              <a:t>A nominal noise figure for MODIS Band 31 (the 11 </a:t>
            </a:r>
            <a:r>
              <a:rPr lang="en-CA" sz="1000" dirty="0">
                <a:effectLst/>
                <a:latin typeface="Times New Roman" panose="02020603050405020304" pitchFamily="18" charset="0"/>
                <a:ea typeface="Calibri" panose="020F0502020204030204" pitchFamily="34" charset="0"/>
                <a:cs typeface="Times New Roman" panose="02020603050405020304" pitchFamily="18" charset="0"/>
                <a:sym typeface="Symbol" panose="05050102010706020507" pitchFamily="18" charset="2"/>
              </a:rPr>
              <a:t></a:t>
            </a:r>
            <a:r>
              <a:rPr lang="en-CA" sz="1000" dirty="0">
                <a:effectLst/>
                <a:latin typeface="Times New Roman" panose="02020603050405020304" pitchFamily="18" charset="0"/>
                <a:ea typeface="Calibri" panose="020F0502020204030204" pitchFamily="34" charset="0"/>
                <a:cs typeface="Times New Roman" panose="02020603050405020304" pitchFamily="18" charset="0"/>
              </a:rPr>
              <a:t>m band) is 0.05 </a:t>
            </a:r>
            <a:r>
              <a:rPr lang="en-CA" sz="1000" dirty="0">
                <a:effectLst/>
                <a:latin typeface="Times New Roman" panose="02020603050405020304" pitchFamily="18" charset="0"/>
                <a:ea typeface="Calibri" panose="020F0502020204030204" pitchFamily="34" charset="0"/>
                <a:cs typeface="Times New Roman" panose="02020603050405020304" pitchFamily="18" charset="0"/>
                <a:sym typeface="Symbol" panose="05050102010706020507" pitchFamily="18" charset="2"/>
              </a:rPr>
              <a:t></a:t>
            </a:r>
            <a:r>
              <a:rPr lang="en-CA" sz="1000" dirty="0">
                <a:effectLst/>
                <a:latin typeface="Times New Roman" panose="02020603050405020304" pitchFamily="18" charset="0"/>
                <a:ea typeface="Calibri" panose="020F0502020204030204" pitchFamily="34" charset="0"/>
                <a:cs typeface="Times New Roman" panose="02020603050405020304" pitchFamily="18" charset="0"/>
              </a:rPr>
              <a:t>K (the cloud-discrimination ATBD of </a:t>
            </a:r>
            <a:r>
              <a:rPr lang="en-CA" sz="1000" dirty="0" smtClean="0">
                <a:effectLst/>
                <a:latin typeface="Times New Roman" panose="02020603050405020304" pitchFamily="18" charset="0"/>
                <a:ea typeface="Calibri" panose="020F0502020204030204" pitchFamily="34" charset="0"/>
                <a:cs typeface="Times New Roman" panose="02020603050405020304" pitchFamily="18" charset="0"/>
              </a:rPr>
              <a:t>Ackerman </a:t>
            </a:r>
            <a:r>
              <a:rPr lang="en-CA" sz="1000" dirty="0">
                <a:effectLst/>
                <a:latin typeface="Times New Roman" panose="02020603050405020304" pitchFamily="18" charset="0"/>
                <a:ea typeface="Calibri" panose="020F0502020204030204" pitchFamily="34" charset="0"/>
                <a:cs typeface="Times New Roman" panose="02020603050405020304" pitchFamily="18" charset="0"/>
              </a:rPr>
              <a:t>et al., 2010). Given a roughly equivalent (incoherent) noise for band 32 (the 12 </a:t>
            </a:r>
            <a:r>
              <a:rPr lang="en-CA" sz="1000" dirty="0">
                <a:effectLst/>
                <a:latin typeface="Times New Roman" panose="02020603050405020304" pitchFamily="18" charset="0"/>
                <a:ea typeface="Calibri" panose="020F0502020204030204" pitchFamily="34" charset="0"/>
                <a:cs typeface="Times New Roman" panose="02020603050405020304" pitchFamily="18" charset="0"/>
                <a:sym typeface="Symbol" panose="05050102010706020507" pitchFamily="18" charset="2"/>
              </a:rPr>
              <a:t></a:t>
            </a:r>
            <a:r>
              <a:rPr lang="en-CA" sz="1000" dirty="0">
                <a:effectLst/>
                <a:latin typeface="Times New Roman" panose="02020603050405020304" pitchFamily="18" charset="0"/>
                <a:ea typeface="Calibri" panose="020F0502020204030204" pitchFamily="34" charset="0"/>
                <a:cs typeface="Times New Roman" panose="02020603050405020304" pitchFamily="18" charset="0"/>
              </a:rPr>
              <a:t>m band) yields a BTD</a:t>
            </a:r>
            <a:r>
              <a:rPr lang="en-CA" sz="1000" baseline="-25000" dirty="0">
                <a:effectLst/>
                <a:latin typeface="Times New Roman" panose="02020603050405020304" pitchFamily="18" charset="0"/>
                <a:ea typeface="Calibri" panose="020F0502020204030204" pitchFamily="34" charset="0"/>
                <a:cs typeface="Times New Roman" panose="02020603050405020304" pitchFamily="18" charset="0"/>
              </a:rPr>
              <a:t>11-12</a:t>
            </a:r>
            <a:r>
              <a:rPr lang="en-CA" sz="1000" dirty="0">
                <a:effectLst/>
                <a:latin typeface="Times New Roman" panose="02020603050405020304" pitchFamily="18" charset="0"/>
                <a:ea typeface="Calibri" panose="020F0502020204030204" pitchFamily="34" charset="0"/>
                <a:cs typeface="Times New Roman" panose="02020603050405020304" pitchFamily="18" charset="0"/>
              </a:rPr>
              <a:t> noise value of </a:t>
            </a:r>
            <a:r>
              <a:rPr lang="en-CA" sz="1000" dirty="0">
                <a:effectLst/>
                <a:latin typeface="Times New Roman" panose="02020603050405020304" pitchFamily="18" charset="0"/>
                <a:ea typeface="Calibri" panose="020F0502020204030204" pitchFamily="34" charset="0"/>
                <a:cs typeface="Times New Roman" panose="02020603050405020304" pitchFamily="18" charset="0"/>
                <a:sym typeface="Symbol" panose="05050102010706020507" pitchFamily="18" charset="2"/>
              </a:rPr>
              <a:t></a:t>
            </a:r>
            <a:r>
              <a:rPr lang="en-CA" sz="1000" dirty="0">
                <a:effectLst/>
                <a:latin typeface="Times New Roman" panose="02020603050405020304" pitchFamily="18" charset="0"/>
                <a:ea typeface="Calibri" panose="020F0502020204030204" pitchFamily="34" charset="0"/>
                <a:cs typeface="Times New Roman" panose="02020603050405020304" pitchFamily="18" charset="0"/>
              </a:rPr>
              <a:t>2 </a:t>
            </a:r>
            <a:r>
              <a:rPr lang="en-CA" sz="1000" dirty="0">
                <a:effectLst/>
                <a:latin typeface="Times New Roman" panose="02020603050405020304" pitchFamily="18" charset="0"/>
                <a:ea typeface="Calibri" panose="020F0502020204030204" pitchFamily="34" charset="0"/>
                <a:cs typeface="Times New Roman" panose="02020603050405020304" pitchFamily="18" charset="0"/>
                <a:sym typeface="Symbol" panose="05050102010706020507" pitchFamily="18" charset="2"/>
              </a:rPr>
              <a:t></a:t>
            </a:r>
            <a:r>
              <a:rPr lang="en-CA" sz="1000" dirty="0">
                <a:effectLst/>
                <a:latin typeface="Times New Roman" panose="02020603050405020304" pitchFamily="18" charset="0"/>
                <a:ea typeface="Calibri" panose="020F0502020204030204" pitchFamily="34" charset="0"/>
                <a:cs typeface="Times New Roman" panose="02020603050405020304" pitchFamily="18" charset="0"/>
              </a:rPr>
              <a:t>0.05 = 0.07 </a:t>
            </a:r>
            <a:r>
              <a:rPr lang="en-CA" sz="1000" dirty="0">
                <a:effectLst/>
                <a:latin typeface="Times New Roman" panose="02020603050405020304" pitchFamily="18" charset="0"/>
                <a:ea typeface="Calibri" panose="020F0502020204030204" pitchFamily="34" charset="0"/>
                <a:cs typeface="Times New Roman" panose="02020603050405020304" pitchFamily="18" charset="0"/>
                <a:sym typeface="Symbol" panose="05050102010706020507" pitchFamily="18" charset="2"/>
              </a:rPr>
              <a:t></a:t>
            </a:r>
            <a:r>
              <a:rPr lang="en-CA" sz="1000" dirty="0">
                <a:effectLst/>
                <a:latin typeface="Times New Roman" panose="02020603050405020304" pitchFamily="18" charset="0"/>
                <a:ea typeface="Calibri" panose="020F0502020204030204" pitchFamily="34" charset="0"/>
                <a:cs typeface="Times New Roman" panose="02020603050405020304" pitchFamily="18" charset="0"/>
              </a:rPr>
              <a:t>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0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0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5A71414-E91A-4A70-8A18-0253681DF42A}" type="slidenum">
              <a:rPr lang="en-CA" smtClean="0"/>
              <a:t>10</a:t>
            </a:fld>
            <a:endParaRPr lang="en-CA"/>
          </a:p>
        </p:txBody>
      </p:sp>
    </p:spTree>
    <p:extLst>
      <p:ext uri="{BB962C8B-B14F-4D97-AF65-F5344CB8AC3E}">
        <p14:creationId xmlns:p14="http://schemas.microsoft.com/office/powerpoint/2010/main" val="34097165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000" b="1" i="1" kern="1200" dirty="0">
                    <a:solidFill>
                      <a:schemeClr val="tx1"/>
                    </a:solidFill>
                    <a:effectLst/>
                    <a:latin typeface="Times New Roman" panose="02020603050405020304" pitchFamily="18" charset="0"/>
                    <a:ea typeface="+mn-ea"/>
                    <a:cs typeface="Times New Roman" panose="02020603050405020304" pitchFamily="18" charset="0"/>
                  </a:rPr>
                  <a:t>Figure </a:t>
                </a:r>
                <a:r>
                  <a:rPr lang="en-CA" sz="1000" b="1" i="1" kern="1200" dirty="0" smtClean="0">
                    <a:solidFill>
                      <a:schemeClr val="tx1"/>
                    </a:solidFill>
                    <a:effectLst/>
                    <a:latin typeface="Times New Roman" panose="02020603050405020304" pitchFamily="18" charset="0"/>
                    <a:ea typeface="+mn-ea"/>
                    <a:cs typeface="Times New Roman" panose="02020603050405020304" pitchFamily="18" charset="0"/>
                  </a:rPr>
                  <a:t>S9. </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True colour (RGB) MODIS-Terra image showing Banks, Prince Patrick and Eglinton Islands (acquired at 22:00 UTC, May 29, 2005) blinking with its analogue BTD</a:t>
                </a:r>
                <a:r>
                  <a:rPr lang="en-CA" sz="1000" kern="1200" baseline="-25000" dirty="0">
                    <a:solidFill>
                      <a:schemeClr val="tx1"/>
                    </a:solidFill>
                    <a:effectLst/>
                    <a:latin typeface="Times New Roman" panose="02020603050405020304" pitchFamily="18" charset="0"/>
                    <a:ea typeface="+mn-ea"/>
                    <a:cs typeface="Times New Roman" panose="02020603050405020304" pitchFamily="18" charset="0"/>
                  </a:rPr>
                  <a:t>11-12</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 image. The geographic</a:t>
                </a:r>
                <a:r>
                  <a:rPr lang="en-CA" sz="1000" kern="1200" baseline="0" dirty="0">
                    <a:solidFill>
                      <a:schemeClr val="tx1"/>
                    </a:solidFill>
                    <a:effectLst/>
                    <a:latin typeface="Times New Roman" panose="02020603050405020304" pitchFamily="18" charset="0"/>
                    <a:ea typeface="+mn-ea"/>
                    <a:cs typeface="Times New Roman" panose="02020603050405020304" pitchFamily="18" charset="0"/>
                  </a:rPr>
                  <a:t> position of those islands within the </a:t>
                </a:r>
                <a:r>
                  <a:rPr lang="en-CA" sz="1000" kern="1200" baseline="0" dirty="0" smtClean="0">
                    <a:solidFill>
                      <a:schemeClr val="tx1"/>
                    </a:solidFill>
                    <a:effectLst/>
                    <a:latin typeface="Times New Roman" panose="02020603050405020304" pitchFamily="18" charset="0"/>
                    <a:ea typeface="+mn-ea"/>
                    <a:cs typeface="Times New Roman" panose="02020603050405020304" pitchFamily="18" charset="0"/>
                  </a:rPr>
                  <a:t>orange </a:t>
                </a:r>
                <a:r>
                  <a:rPr lang="en-CA" sz="1000" kern="1200" baseline="0" dirty="0">
                    <a:solidFill>
                      <a:schemeClr val="tx1"/>
                    </a:solidFill>
                    <a:effectLst/>
                    <a:latin typeface="Times New Roman" panose="02020603050405020304" pitchFamily="18" charset="0"/>
                    <a:ea typeface="+mn-ea"/>
                    <a:cs typeface="Times New Roman" panose="02020603050405020304" pitchFamily="18" charset="0"/>
                  </a:rPr>
                  <a:t>rectangle and relative to </a:t>
                </a:r>
                <a:r>
                  <a:rPr lang="en-CA" sz="1000" kern="1200" baseline="0" dirty="0" smtClean="0">
                    <a:solidFill>
                      <a:schemeClr val="tx1"/>
                    </a:solidFill>
                    <a:effectLst/>
                    <a:latin typeface="Times New Roman" panose="02020603050405020304" pitchFamily="18" charset="0"/>
                    <a:ea typeface="+mn-ea"/>
                    <a:cs typeface="Times New Roman" panose="02020603050405020304" pitchFamily="18" charset="0"/>
                  </a:rPr>
                  <a:t>the </a:t>
                </a:r>
                <a:r>
                  <a:rPr lang="en-CA" sz="1000" kern="1200" baseline="0" dirty="0">
                    <a:solidFill>
                      <a:schemeClr val="tx1"/>
                    </a:solidFill>
                    <a:effectLst/>
                    <a:latin typeface="Times New Roman" panose="02020603050405020304" pitchFamily="18" charset="0"/>
                    <a:ea typeface="+mn-ea"/>
                    <a:cs typeface="Times New Roman" panose="02020603050405020304" pitchFamily="18" charset="0"/>
                  </a:rPr>
                  <a:t>Canadian Arctic Archipelago are shown on the map to the right. </a:t>
                </a:r>
                <a:r>
                  <a:rPr lang="en-US" sz="1000" kern="1200" dirty="0">
                    <a:solidFill>
                      <a:schemeClr val="tx1"/>
                    </a:solidFill>
                    <a:effectLst/>
                    <a:latin typeface="Times New Roman" panose="02020603050405020304" pitchFamily="18" charset="0"/>
                    <a:ea typeface="+mn-ea"/>
                    <a:cs typeface="Times New Roman" panose="02020603050405020304" pitchFamily="18" charset="0"/>
                  </a:rPr>
                  <a:t>For a dust dominated surface </a:t>
                </a:r>
                <a:r>
                  <a:rPr lang="en-US" sz="1000" kern="1200" baseline="0" dirty="0">
                    <a:solidFill>
                      <a:schemeClr val="tx1"/>
                    </a:solidFill>
                    <a:effectLst/>
                    <a:latin typeface="Times New Roman" panose="02020603050405020304" pitchFamily="18" charset="0"/>
                    <a:ea typeface="+mn-ea"/>
                    <a:cs typeface="Times New Roman" panose="02020603050405020304" pitchFamily="18" charset="0"/>
                  </a:rPr>
                  <a:t>(the drainage basin sources of dust on the islands)</a:t>
                </a:r>
                <a:r>
                  <a:rPr lang="en-US" sz="1000" kern="1200" dirty="0">
                    <a:solidFill>
                      <a:schemeClr val="tx1"/>
                    </a:solidFill>
                    <a:effectLst/>
                    <a:latin typeface="Times New Roman" panose="02020603050405020304" pitchFamily="18" charset="0"/>
                    <a:ea typeface="+mn-ea"/>
                    <a:cs typeface="Times New Roman" panose="02020603050405020304" pitchFamily="18" charset="0"/>
                  </a:rPr>
                  <a:t>, the dust</a:t>
                </a:r>
                <a:r>
                  <a:rPr lang="en-US" sz="1000" kern="1200" baseline="0" dirty="0">
                    <a:solidFill>
                      <a:schemeClr val="tx1"/>
                    </a:solidFill>
                    <a:effectLst/>
                    <a:latin typeface="Times New Roman" panose="02020603050405020304" pitchFamily="18" charset="0"/>
                    <a:ea typeface="+mn-ea"/>
                    <a:cs typeface="Times New Roman" panose="02020603050405020304" pitchFamily="18" charset="0"/>
                  </a:rPr>
                  <a:t> (“Sand”) </a:t>
                </a:r>
                <a:r>
                  <a:rPr lang="en-US" sz="1000" kern="1200" dirty="0">
                    <a:solidFill>
                      <a:schemeClr val="tx1"/>
                    </a:solidFill>
                    <a:effectLst/>
                    <a:latin typeface="Times New Roman" panose="02020603050405020304" pitchFamily="18" charset="0"/>
                    <a:ea typeface="+mn-ea"/>
                    <a:cs typeface="Times New Roman" panose="02020603050405020304" pitchFamily="18" charset="0"/>
                  </a:rPr>
                  <a:t>“Surface” emissivity</a:t>
                </a:r>
                <a:r>
                  <a:rPr lang="en-US" sz="1000" kern="1200" baseline="0" dirty="0">
                    <a:solidFill>
                      <a:schemeClr val="tx1"/>
                    </a:solidFill>
                    <a:effectLst/>
                    <a:latin typeface="Times New Roman" panose="02020603050405020304" pitchFamily="18" charset="0"/>
                    <a:ea typeface="+mn-ea"/>
                    <a:cs typeface="Times New Roman" panose="02020603050405020304" pitchFamily="18" charset="0"/>
                  </a:rPr>
                  <a:t> spectrum of the </a:t>
                </a:r>
                <a:r>
                  <a:rPr lang="en-US" sz="1000" kern="1200" dirty="0">
                    <a:solidFill>
                      <a:schemeClr val="tx1"/>
                    </a:solidFill>
                    <a:effectLst/>
                    <a:latin typeface="Times New Roman" panose="02020603050405020304" pitchFamily="18" charset="0"/>
                    <a:ea typeface="+mn-ea"/>
                    <a:cs typeface="Times New Roman" panose="02020603050405020304" pitchFamily="18" charset="0"/>
                  </a:rPr>
                  <a:t>Figure 2 table of Vincent (2018) indicates </a:t>
                </a:r>
                <a:r>
                  <a:rPr lang="en-US" sz="1000" kern="1200" dirty="0" smtClean="0">
                    <a:solidFill>
                      <a:schemeClr val="tx1"/>
                    </a:solidFill>
                    <a:effectLst/>
                    <a:latin typeface="Times New Roman" panose="02020603050405020304" pitchFamily="18" charset="0"/>
                    <a:ea typeface="+mn-ea"/>
                    <a:cs typeface="Times New Roman" panose="02020603050405020304" pitchFamily="18" charset="0"/>
                  </a:rPr>
                  <a:t>that </a:t>
                </a:r>
                <a:r>
                  <a:rPr lang="en-US" sz="1000" kern="1200" dirty="0">
                    <a:solidFill>
                      <a:schemeClr val="tx1"/>
                    </a:solidFill>
                    <a:effectLst/>
                    <a:latin typeface="Times New Roman" panose="02020603050405020304" pitchFamily="18" charset="0"/>
                    <a:ea typeface="+mn-ea"/>
                    <a:cs typeface="Times New Roman" panose="02020603050405020304" pitchFamily="18" charset="0"/>
                  </a:rPr>
                  <a:t>the </a:t>
                </a:r>
                <a14:m>
                  <m:oMath xmlns:m="http://schemas.openxmlformats.org/officeDocument/2006/math">
                    <m:sSub>
                      <m:sSubPr>
                        <m:ctrlPr>
                          <a:rPr lang="en-CA" sz="1000" b="0" i="1" dirty="0" smtClean="0">
                            <a:effectLst/>
                            <a:latin typeface="Cambria Math" panose="02040503050406030204" pitchFamily="18" charset="0"/>
                            <a:cs typeface="Times New Roman" panose="02020603050405020304" pitchFamily="18" charset="0"/>
                          </a:rPr>
                        </m:ctrlPr>
                      </m:sSubPr>
                      <m:e>
                        <m:r>
                          <a:rPr lang="en-CA" sz="1000" b="0" i="1" dirty="0" smtClean="0">
                            <a:effectLst/>
                            <a:latin typeface="Cambria Math" panose="02040503050406030204" pitchFamily="18" charset="0"/>
                            <a:ea typeface="Calibri" panose="020F0502020204030204" pitchFamily="34" charset="0"/>
                            <a:cs typeface="Times New Roman" panose="02020603050405020304" pitchFamily="18" charset="0"/>
                          </a:rPr>
                          <m:t>𝐵𝑇𝐷</m:t>
                        </m:r>
                      </m:e>
                      <m:sub>
                        <m:r>
                          <a:rPr lang="en-CA" sz="1000" b="0" i="1" smtClean="0">
                            <a:effectLst/>
                            <a:latin typeface="Cambria Math" panose="02040503050406030204" pitchFamily="18" charset="0"/>
                            <a:ea typeface="Calibri" panose="020F0502020204030204" pitchFamily="34" charset="0"/>
                            <a:cs typeface="Times New Roman" panose="02020603050405020304" pitchFamily="18" charset="0"/>
                          </a:rPr>
                          <m:t>11−12</m:t>
                        </m:r>
                      </m:sub>
                    </m:sSub>
                  </m:oMath>
                </a14:m>
                <a:r>
                  <a:rPr lang="en-US" sz="1000" kern="1200" dirty="0">
                    <a:solidFill>
                      <a:schemeClr val="tx1"/>
                    </a:solidFill>
                    <a:effectLst/>
                    <a:latin typeface="Times New Roman" panose="02020603050405020304" pitchFamily="18" charset="0"/>
                    <a:ea typeface="+mn-ea"/>
                    <a:cs typeface="Times New Roman" panose="02020603050405020304" pitchFamily="18" charset="0"/>
                  </a:rPr>
                  <a:t> values (</a:t>
                </a:r>
                <a14:m>
                  <m:oMath xmlns:m="http://schemas.openxmlformats.org/officeDocument/2006/math">
                    <m:sSub>
                      <m:sSubPr>
                        <m:ctrlPr>
                          <a:rPr lang="en-CA" sz="1000" i="1" smtClean="0">
                            <a:effectLst/>
                            <a:latin typeface="Cambria Math" panose="02040503050406030204" pitchFamily="18" charset="0"/>
                          </a:rPr>
                        </m:ctrlPr>
                      </m:sSubPr>
                      <m:e>
                        <m:r>
                          <a:rPr lang="en-CA" sz="1000" i="1">
                            <a:effectLst/>
                            <a:latin typeface="Cambria Math" panose="02040503050406030204" pitchFamily="18" charset="0"/>
                            <a:ea typeface="Calibri" panose="020F0502020204030204" pitchFamily="34" charset="0"/>
                            <a:cs typeface="Times New Roman" panose="02020603050405020304" pitchFamily="18" charset="0"/>
                          </a:rPr>
                          <m:t>𝜀</m:t>
                        </m:r>
                      </m:e>
                      <m:sub>
                        <m:r>
                          <a:rPr lang="en-CA" sz="1000" i="1">
                            <a:effectLst/>
                            <a:latin typeface="Cambria Math" panose="02040503050406030204" pitchFamily="18" charset="0"/>
                            <a:ea typeface="Calibri" panose="020F0502020204030204" pitchFamily="34" charset="0"/>
                            <a:cs typeface="Times New Roman" panose="02020603050405020304" pitchFamily="18" charset="0"/>
                          </a:rPr>
                          <m:t>11</m:t>
                        </m:r>
                      </m:sub>
                    </m:sSub>
                    <m:r>
                      <a:rPr lang="en-CA" sz="1000" i="1">
                        <a:effectLst/>
                        <a:latin typeface="Cambria Math" panose="02040503050406030204" pitchFamily="18" charset="0"/>
                        <a:ea typeface="Calibri" panose="020F0502020204030204" pitchFamily="34" charset="0"/>
                        <a:cs typeface="Times New Roman" panose="02020603050405020304" pitchFamily="18" charset="0"/>
                      </a:rPr>
                      <m:t>− </m:t>
                    </m:r>
                    <m:sSub>
                      <m:sSubPr>
                        <m:ctrlPr>
                          <a:rPr lang="en-CA" sz="1000" i="1">
                            <a:effectLst/>
                            <a:latin typeface="Cambria Math" panose="02040503050406030204" pitchFamily="18" charset="0"/>
                          </a:rPr>
                        </m:ctrlPr>
                      </m:sSubPr>
                      <m:e>
                        <m:r>
                          <a:rPr lang="en-CA" sz="1000" i="1">
                            <a:effectLst/>
                            <a:latin typeface="Cambria Math" panose="02040503050406030204" pitchFamily="18" charset="0"/>
                            <a:ea typeface="Calibri" panose="020F0502020204030204" pitchFamily="34" charset="0"/>
                            <a:cs typeface="Times New Roman" panose="02020603050405020304" pitchFamily="18" charset="0"/>
                          </a:rPr>
                          <m:t>𝜀</m:t>
                        </m:r>
                      </m:e>
                      <m:sub>
                        <m:r>
                          <a:rPr lang="en-CA" sz="1000" i="1">
                            <a:effectLst/>
                            <a:latin typeface="Cambria Math" panose="02040503050406030204" pitchFamily="18" charset="0"/>
                            <a:ea typeface="Calibri" panose="020F0502020204030204" pitchFamily="34" charset="0"/>
                            <a:cs typeface="Times New Roman" panose="02020603050405020304" pitchFamily="18" charset="0"/>
                          </a:rPr>
                          <m:t>12</m:t>
                        </m:r>
                      </m:sub>
                    </m:sSub>
                  </m:oMath>
                </a14:m>
                <a:r>
                  <a:rPr lang="en-US" sz="1000" kern="1200" baseline="0" dirty="0">
                    <a:solidFill>
                      <a:schemeClr val="tx1"/>
                    </a:solidFill>
                    <a:effectLst/>
                    <a:latin typeface="Times New Roman" panose="02020603050405020304" pitchFamily="18" charset="0"/>
                    <a:ea typeface="+mn-ea"/>
                    <a:cs typeface="Times New Roman" panose="02020603050405020304" pitchFamily="18" charset="0"/>
                  </a:rPr>
                  <a:t> values*) </a:t>
                </a:r>
                <a:r>
                  <a:rPr lang="en-US" sz="1000" kern="1200" dirty="0">
                    <a:solidFill>
                      <a:schemeClr val="tx1"/>
                    </a:solidFill>
                    <a:effectLst/>
                    <a:latin typeface="Times New Roman" panose="02020603050405020304" pitchFamily="18" charset="0"/>
                    <a:ea typeface="+mn-ea"/>
                    <a:cs typeface="Times New Roman" panose="02020603050405020304" pitchFamily="18" charset="0"/>
                  </a:rPr>
                  <a:t>are expected to be </a:t>
                </a:r>
                <a:r>
                  <a:rPr lang="en-US" sz="1000" kern="1200" baseline="0" dirty="0">
                    <a:solidFill>
                      <a:schemeClr val="tx1"/>
                    </a:solidFill>
                    <a:effectLst/>
                    <a:latin typeface="Times New Roman" panose="02020603050405020304" pitchFamily="18" charset="0"/>
                    <a:ea typeface="+mn-ea"/>
                    <a:cs typeface="Times New Roman" panose="02020603050405020304" pitchFamily="18" charset="0"/>
                  </a:rPr>
                  <a:t>strongly negative while the values for the snow and ice regions (according to his “Ice/Snow” </a:t>
                </a:r>
                <a:r>
                  <a:rPr lang="en-US" sz="1000" kern="1200" dirty="0">
                    <a:solidFill>
                      <a:schemeClr val="tx1"/>
                    </a:solidFill>
                    <a:effectLst/>
                    <a:latin typeface="Times New Roman" panose="02020603050405020304" pitchFamily="18" charset="0"/>
                    <a:ea typeface="+mn-ea"/>
                    <a:cs typeface="Times New Roman" panose="02020603050405020304" pitchFamily="18" charset="0"/>
                  </a:rPr>
                  <a:t>“Surface” emissivity</a:t>
                </a:r>
                <a:r>
                  <a:rPr lang="en-US" sz="1000" kern="1200" baseline="0" dirty="0">
                    <a:solidFill>
                      <a:schemeClr val="tx1"/>
                    </a:solidFill>
                    <a:effectLst/>
                    <a:latin typeface="Times New Roman" panose="02020603050405020304" pitchFamily="18" charset="0"/>
                    <a:ea typeface="+mn-ea"/>
                    <a:cs typeface="Times New Roman" panose="02020603050405020304" pitchFamily="18" charset="0"/>
                  </a:rPr>
                  <a:t> spectrum) are expected to be strongly positive. One expects competition between the two signs for the dust deposited on snow (the dark “fingers” of dust deposition extending from the three Islands of the RGB image) and indeed, one can generally see lesser positive </a:t>
                </a:r>
                <a:r>
                  <a:rPr lang="en-US" sz="1000" kern="1200" baseline="0" dirty="0" smtClean="0">
                    <a:solidFill>
                      <a:schemeClr val="tx1"/>
                    </a:solidFill>
                    <a:effectLst/>
                    <a:latin typeface="Times New Roman" panose="02020603050405020304" pitchFamily="18" charset="0"/>
                    <a:ea typeface="+mn-ea"/>
                    <a:cs typeface="Times New Roman" panose="02020603050405020304" pitchFamily="18" charset="0"/>
                  </a:rPr>
                  <a:t>values </a:t>
                </a:r>
                <a:r>
                  <a:rPr lang="en-US" sz="1000" kern="1200" baseline="0" dirty="0">
                    <a:solidFill>
                      <a:schemeClr val="tx1"/>
                    </a:solidFill>
                    <a:effectLst/>
                    <a:latin typeface="Times New Roman" panose="02020603050405020304" pitchFamily="18" charset="0"/>
                    <a:ea typeface="+mn-ea"/>
                    <a:cs typeface="Times New Roman" panose="02020603050405020304" pitchFamily="18" charset="0"/>
                  </a:rPr>
                  <a:t>in the </a:t>
                </a:r>
                <a:r>
                  <a:rPr lang="en-US" sz="1000" kern="1200" baseline="0" dirty="0" err="1">
                    <a:solidFill>
                      <a:schemeClr val="tx1"/>
                    </a:solidFill>
                    <a:effectLst/>
                    <a:latin typeface="Times New Roman" panose="02020603050405020304" pitchFamily="18" charset="0"/>
                    <a:ea typeface="+mn-ea"/>
                    <a:cs typeface="Times New Roman" panose="02020603050405020304" pitchFamily="18" charset="0"/>
                  </a:rPr>
                  <a:t>neighbourhood</a:t>
                </a:r>
                <a:r>
                  <a:rPr lang="en-US" sz="1000" kern="1200" baseline="0" dirty="0">
                    <a:solidFill>
                      <a:schemeClr val="tx1"/>
                    </a:solidFill>
                    <a:effectLst/>
                    <a:latin typeface="Times New Roman" panose="02020603050405020304" pitchFamily="18" charset="0"/>
                    <a:ea typeface="+mn-ea"/>
                    <a:cs typeface="Times New Roman" panose="02020603050405020304" pitchFamily="18" charset="0"/>
                  </a:rPr>
                  <a:t> of those fingers (with even a few solitary negative pixels in the case of the Prince Patrick Island fingers). That the fingers likely represent dust deposited on snow rather than airborne dust is made clear by their day to day (MODIS image to MODIS image) persistence on the snow (and MISR image sets that show no movement of the plumes between the different MISR cameras). The change in reflectance from the dark areas of the deposited plume and the whitish more pristine areas is ~ 20 to </a:t>
                </a:r>
                <a:r>
                  <a:rPr lang="en-US" sz="1000" kern="1200" baseline="0" dirty="0" smtClean="0">
                    <a:solidFill>
                      <a:schemeClr val="tx1"/>
                    </a:solidFill>
                    <a:effectLst/>
                    <a:latin typeface="Times New Roman" panose="02020603050405020304" pitchFamily="18" charset="0"/>
                    <a:ea typeface="+mn-ea"/>
                    <a:cs typeface="Times New Roman" panose="02020603050405020304" pitchFamily="18" charset="0"/>
                  </a:rPr>
                  <a:t>60</a:t>
                </a:r>
                <a:r>
                  <a:rPr lang="en-US" sz="1000" kern="1200" baseline="0" dirty="0">
                    <a:solidFill>
                      <a:schemeClr val="tx1"/>
                    </a:solidFill>
                    <a:effectLst/>
                    <a:latin typeface="Times New Roman" panose="02020603050405020304" pitchFamily="18" charset="0"/>
                    <a:ea typeface="+mn-ea"/>
                    <a:cs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kern="1200" baseline="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sz="1000" kern="1200" dirty="0">
                    <a:solidFill>
                      <a:schemeClr val="tx1"/>
                    </a:solidFill>
                    <a:effectLst/>
                    <a:latin typeface="Times New Roman" panose="02020603050405020304" pitchFamily="18" charset="0"/>
                    <a:ea typeface="+mn-ea"/>
                    <a:cs typeface="Times New Roman" panose="02020603050405020304" pitchFamily="18" charset="0"/>
                  </a:rPr>
                  <a:t>* It is easy to show that the </a:t>
                </a:r>
                <a14:m>
                  <m:oMath xmlns:m="http://schemas.openxmlformats.org/officeDocument/2006/math">
                    <m:sSub>
                      <m:sSubPr>
                        <m:ctrlPr>
                          <a:rPr lang="en-CA" sz="1000" b="0" i="1" dirty="0" smtClean="0">
                            <a:effectLst/>
                            <a:latin typeface="Cambria Math" panose="02040503050406030204" pitchFamily="18" charset="0"/>
                            <a:cs typeface="Times New Roman" panose="02020603050405020304" pitchFamily="18" charset="0"/>
                          </a:rPr>
                        </m:ctrlPr>
                      </m:sSubPr>
                      <m:e>
                        <m:r>
                          <a:rPr lang="en-CA" sz="1000" b="0" i="1" dirty="0" smtClean="0">
                            <a:effectLst/>
                            <a:latin typeface="Cambria Math" panose="02040503050406030204" pitchFamily="18" charset="0"/>
                            <a:ea typeface="Calibri" panose="020F0502020204030204" pitchFamily="34" charset="0"/>
                            <a:cs typeface="Times New Roman" panose="02020603050405020304" pitchFamily="18" charset="0"/>
                          </a:rPr>
                          <m:t>𝐵𝑇𝐷</m:t>
                        </m:r>
                      </m:e>
                      <m:sub>
                        <m:r>
                          <a:rPr lang="en-CA" sz="1000" b="0" i="1" smtClean="0">
                            <a:effectLst/>
                            <a:latin typeface="Cambria Math" panose="02040503050406030204" pitchFamily="18" charset="0"/>
                            <a:ea typeface="Calibri" panose="020F0502020204030204" pitchFamily="34" charset="0"/>
                            <a:cs typeface="Times New Roman" panose="02020603050405020304" pitchFamily="18" charset="0"/>
                          </a:rPr>
                          <m:t>11−12</m:t>
                        </m:r>
                      </m:sub>
                    </m:sSub>
                  </m:oMath>
                </a14:m>
                <a:r>
                  <a:rPr lang="en-CA" sz="1000" kern="1200" dirty="0">
                    <a:solidFill>
                      <a:schemeClr val="tx1"/>
                    </a:solidFill>
                    <a:effectLst/>
                    <a:latin typeface="Times New Roman" panose="02020603050405020304" pitchFamily="18" charset="0"/>
                    <a:ea typeface="+mn-ea"/>
                    <a:cs typeface="Times New Roman" panose="02020603050405020304" pitchFamily="18" charset="0"/>
                  </a:rPr>
                  <a:t> of any surface is approximately given by;</a:t>
                </a:r>
              </a:p>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lang="en-CA" sz="1000" b="0" i="1" dirty="0" smtClean="0">
                              <a:effectLst/>
                              <a:latin typeface="Cambria Math" panose="02040503050406030204" pitchFamily="18" charset="0"/>
                              <a:cs typeface="Times New Roman" panose="02020603050405020304" pitchFamily="18" charset="0"/>
                            </a:rPr>
                          </m:ctrlPr>
                        </m:sSubPr>
                        <m:e>
                          <m:r>
                            <a:rPr lang="en-CA" sz="1000" b="0" i="1" dirty="0" smtClean="0">
                              <a:effectLst/>
                              <a:latin typeface="Cambria Math" panose="02040503050406030204" pitchFamily="18" charset="0"/>
                              <a:ea typeface="Calibri" panose="020F0502020204030204" pitchFamily="34" charset="0"/>
                              <a:cs typeface="Times New Roman" panose="02020603050405020304" pitchFamily="18" charset="0"/>
                            </a:rPr>
                            <m:t>𝐵𝑇𝐷</m:t>
                          </m:r>
                        </m:e>
                        <m:sub>
                          <m:r>
                            <a:rPr lang="en-CA" sz="1000" b="0" i="1" smtClean="0">
                              <a:effectLst/>
                              <a:latin typeface="Cambria Math" panose="02040503050406030204" pitchFamily="18" charset="0"/>
                              <a:ea typeface="Calibri" panose="020F0502020204030204" pitchFamily="34" charset="0"/>
                              <a:cs typeface="Times New Roman" panose="02020603050405020304" pitchFamily="18" charset="0"/>
                            </a:rPr>
                            <m:t>11−12</m:t>
                          </m:r>
                        </m:sub>
                      </m:sSub>
                      <m:r>
                        <a:rPr lang="en-CA" sz="1000" i="1" smtClean="0">
                          <a:effectLst/>
                          <a:latin typeface="Cambria Math" panose="02040503050406030204" pitchFamily="18" charset="0"/>
                          <a:ea typeface="Calibri" panose="020F0502020204030204" pitchFamily="34" charset="0"/>
                          <a:cs typeface="Times New Roman" panose="02020603050405020304" pitchFamily="18" charset="0"/>
                        </a:rPr>
                        <m:t>≅</m:t>
                      </m:r>
                      <m:r>
                        <a:rPr lang="en-CA" sz="1000" i="1">
                          <a:effectLst/>
                          <a:latin typeface="Cambria Math" panose="02040503050406030204" pitchFamily="18" charset="0"/>
                          <a:ea typeface="Calibri" panose="020F0502020204030204" pitchFamily="34" charset="0"/>
                          <a:cs typeface="Times New Roman" panose="02020603050405020304" pitchFamily="18" charset="0"/>
                        </a:rPr>
                        <m:t> </m:t>
                      </m:r>
                      <m:f>
                        <m:fPr>
                          <m:type m:val="lin"/>
                          <m:ctrlPr>
                            <a:rPr lang="en-CA" sz="1000" i="1">
                              <a:effectLst/>
                              <a:latin typeface="Cambria Math" panose="02040503050406030204" pitchFamily="18" charset="0"/>
                            </a:rPr>
                          </m:ctrlPr>
                        </m:fPr>
                        <m:num>
                          <m:r>
                            <a:rPr lang="en-CA" sz="1000" i="1">
                              <a:effectLst/>
                              <a:latin typeface="Cambria Math" panose="02040503050406030204" pitchFamily="18" charset="0"/>
                              <a:ea typeface="Calibri" panose="020F0502020204030204" pitchFamily="34" charset="0"/>
                              <a:cs typeface="Times New Roman" panose="02020603050405020304" pitchFamily="18" charset="0"/>
                            </a:rPr>
                            <m:t>𝑑</m:t>
                          </m:r>
                          <m:r>
                            <a:rPr lang="en-CA" sz="1000" b="0" i="1" smtClean="0">
                              <a:effectLst/>
                              <a:latin typeface="Cambria Math" panose="02040503050406030204" pitchFamily="18" charset="0"/>
                            </a:rPr>
                            <m:t>𝐵𝑇</m:t>
                          </m:r>
                        </m:num>
                        <m:den>
                          <m:r>
                            <a:rPr lang="en-CA" sz="1000" i="1">
                              <a:effectLst/>
                              <a:latin typeface="Cambria Math" panose="02040503050406030204" pitchFamily="18" charset="0"/>
                              <a:ea typeface="Calibri" panose="020F0502020204030204" pitchFamily="34" charset="0"/>
                              <a:cs typeface="Times New Roman" panose="02020603050405020304" pitchFamily="18" charset="0"/>
                            </a:rPr>
                            <m:t>𝑑𝐿</m:t>
                          </m:r>
                        </m:den>
                      </m:f>
                      <m:r>
                        <a:rPr lang="en-CA" sz="1000" i="1">
                          <a:effectLst/>
                          <a:latin typeface="Cambria Math" panose="02040503050406030204" pitchFamily="18" charset="0"/>
                          <a:ea typeface="Calibri" panose="020F0502020204030204" pitchFamily="34" charset="0"/>
                          <a:cs typeface="Times New Roman" panose="02020603050405020304" pitchFamily="18" charset="0"/>
                        </a:rPr>
                        <m:t> </m:t>
                      </m:r>
                      <m:sSub>
                        <m:sSubPr>
                          <m:ctrlPr>
                            <a:rPr lang="en-CA" sz="1000" i="1">
                              <a:effectLst/>
                              <a:latin typeface="Cambria Math" panose="02040503050406030204" pitchFamily="18" charset="0"/>
                            </a:rPr>
                          </m:ctrlPr>
                        </m:sSubPr>
                        <m:e>
                          <m:r>
                            <a:rPr lang="en-CA" sz="1000" i="1">
                              <a:effectLst/>
                              <a:latin typeface="Cambria Math" panose="02040503050406030204" pitchFamily="18" charset="0"/>
                              <a:ea typeface="Calibri" panose="020F0502020204030204" pitchFamily="34" charset="0"/>
                              <a:cs typeface="Times New Roman" panose="02020603050405020304" pitchFamily="18" charset="0"/>
                            </a:rPr>
                            <m:t>𝐵</m:t>
                          </m:r>
                        </m:e>
                        <m:sub>
                          <m:r>
                            <a:rPr lang="en-CA" sz="1000" i="1">
                              <a:effectLst/>
                              <a:latin typeface="Cambria Math" panose="02040503050406030204" pitchFamily="18" charset="0"/>
                              <a:ea typeface="Calibri" panose="020F0502020204030204" pitchFamily="34" charset="0"/>
                              <a:cs typeface="Times New Roman" panose="02020603050405020304" pitchFamily="18" charset="0"/>
                            </a:rPr>
                            <m:t>1</m:t>
                          </m:r>
                          <m:r>
                            <a:rPr lang="en-CA" sz="1000" b="0" i="1" smtClean="0">
                              <a:effectLst/>
                              <a:latin typeface="Cambria Math" panose="02040503050406030204" pitchFamily="18" charset="0"/>
                              <a:ea typeface="Calibri" panose="020F0502020204030204" pitchFamily="34" charset="0"/>
                              <a:cs typeface="Times New Roman" panose="02020603050405020304" pitchFamily="18" charset="0"/>
                            </a:rPr>
                            <m:t>1</m:t>
                          </m:r>
                        </m:sub>
                      </m:sSub>
                      <m:d>
                        <m:dPr>
                          <m:ctrlPr>
                            <a:rPr lang="en-CA" sz="1000" i="1">
                              <a:effectLst/>
                              <a:latin typeface="Cambria Math" panose="02040503050406030204" pitchFamily="18" charset="0"/>
                            </a:rPr>
                          </m:ctrlPr>
                        </m:dPr>
                        <m:e>
                          <m:r>
                            <a:rPr lang="en-CA" sz="1000" i="1">
                              <a:effectLst/>
                              <a:latin typeface="Cambria Math" panose="02040503050406030204" pitchFamily="18" charset="0"/>
                              <a:ea typeface="Calibri" panose="020F0502020204030204" pitchFamily="34" charset="0"/>
                              <a:cs typeface="Times New Roman" panose="02020603050405020304" pitchFamily="18" charset="0"/>
                            </a:rPr>
                            <m:t>𝑇</m:t>
                          </m:r>
                        </m:e>
                      </m:d>
                      <m:r>
                        <a:rPr lang="en-CA" sz="1000" i="1">
                          <a:effectLst/>
                          <a:latin typeface="Cambria Math" panose="02040503050406030204" pitchFamily="18" charset="0"/>
                          <a:ea typeface="Calibri" panose="020F0502020204030204" pitchFamily="34" charset="0"/>
                          <a:cs typeface="Times New Roman" panose="02020603050405020304" pitchFamily="18" charset="0"/>
                        </a:rPr>
                        <m:t> </m:t>
                      </m:r>
                      <m:d>
                        <m:dPr>
                          <m:ctrlPr>
                            <a:rPr lang="en-CA" sz="1000" i="1">
                              <a:effectLst/>
                              <a:latin typeface="Cambria Math" panose="02040503050406030204" pitchFamily="18" charset="0"/>
                            </a:rPr>
                          </m:ctrlPr>
                        </m:dPr>
                        <m:e>
                          <m:sSub>
                            <m:sSubPr>
                              <m:ctrlPr>
                                <a:rPr lang="en-CA" sz="1000" i="1">
                                  <a:effectLst/>
                                  <a:latin typeface="Cambria Math" panose="02040503050406030204" pitchFamily="18" charset="0"/>
                                </a:rPr>
                              </m:ctrlPr>
                            </m:sSubPr>
                            <m:e>
                              <m:r>
                                <a:rPr lang="en-CA" sz="1000" i="1">
                                  <a:effectLst/>
                                  <a:latin typeface="Cambria Math" panose="02040503050406030204" pitchFamily="18" charset="0"/>
                                  <a:ea typeface="Calibri" panose="020F0502020204030204" pitchFamily="34" charset="0"/>
                                  <a:cs typeface="Times New Roman" panose="02020603050405020304" pitchFamily="18" charset="0"/>
                                </a:rPr>
                                <m:t>𝜀</m:t>
                              </m:r>
                            </m:e>
                            <m:sub>
                              <m:r>
                                <a:rPr lang="en-CA" sz="1000" i="1">
                                  <a:effectLst/>
                                  <a:latin typeface="Cambria Math" panose="02040503050406030204" pitchFamily="18" charset="0"/>
                                  <a:ea typeface="Calibri" panose="020F0502020204030204" pitchFamily="34" charset="0"/>
                                  <a:cs typeface="Times New Roman" panose="02020603050405020304" pitchFamily="18" charset="0"/>
                                </a:rPr>
                                <m:t>11</m:t>
                              </m:r>
                            </m:sub>
                          </m:sSub>
                          <m:r>
                            <a:rPr lang="en-CA" sz="1000" i="1">
                              <a:effectLst/>
                              <a:latin typeface="Cambria Math" panose="02040503050406030204" pitchFamily="18" charset="0"/>
                              <a:ea typeface="Calibri" panose="020F0502020204030204" pitchFamily="34" charset="0"/>
                              <a:cs typeface="Times New Roman" panose="02020603050405020304" pitchFamily="18" charset="0"/>
                            </a:rPr>
                            <m:t>− </m:t>
                          </m:r>
                          <m:sSub>
                            <m:sSubPr>
                              <m:ctrlPr>
                                <a:rPr lang="en-CA" sz="1000" i="1">
                                  <a:effectLst/>
                                  <a:latin typeface="Cambria Math" panose="02040503050406030204" pitchFamily="18" charset="0"/>
                                </a:rPr>
                              </m:ctrlPr>
                            </m:sSubPr>
                            <m:e>
                              <m:r>
                                <a:rPr lang="en-CA" sz="1000" i="1">
                                  <a:effectLst/>
                                  <a:latin typeface="Cambria Math" panose="02040503050406030204" pitchFamily="18" charset="0"/>
                                  <a:ea typeface="Calibri" panose="020F0502020204030204" pitchFamily="34" charset="0"/>
                                  <a:cs typeface="Times New Roman" panose="02020603050405020304" pitchFamily="18" charset="0"/>
                                </a:rPr>
                                <m:t>𝜀</m:t>
                              </m:r>
                            </m:e>
                            <m:sub>
                              <m:r>
                                <a:rPr lang="en-CA" sz="1000" i="1">
                                  <a:effectLst/>
                                  <a:latin typeface="Cambria Math" panose="02040503050406030204" pitchFamily="18" charset="0"/>
                                  <a:ea typeface="Calibri" panose="020F0502020204030204" pitchFamily="34" charset="0"/>
                                  <a:cs typeface="Times New Roman" panose="02020603050405020304" pitchFamily="18" charset="0"/>
                                </a:rPr>
                                <m:t>12</m:t>
                              </m:r>
                            </m:sub>
                          </m:sSub>
                        </m:e>
                      </m:d>
                      <m:r>
                        <a:rPr lang="en-CA" sz="1000" i="1">
                          <a:effectLst/>
                          <a:latin typeface="Cambria Math" panose="02040503050406030204" pitchFamily="18" charset="0"/>
                          <a:ea typeface="Calibri" panose="020F0502020204030204" pitchFamily="34" charset="0"/>
                          <a:cs typeface="Times New Roman" panose="02020603050405020304" pitchFamily="18" charset="0"/>
                        </a:rPr>
                        <m:t> </m:t>
                      </m:r>
                    </m:oMath>
                  </m:oMathPara>
                </a14:m>
                <a:endParaRPr lang="en-US" sz="1000" kern="12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kern="12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kern="1200" dirty="0">
                    <a:solidFill>
                      <a:schemeClr val="tx1"/>
                    </a:solidFill>
                    <a:effectLst/>
                    <a:latin typeface="Times New Roman" panose="02020603050405020304" pitchFamily="18" charset="0"/>
                    <a:ea typeface="+mn-ea"/>
                    <a:cs typeface="Times New Roman" panose="02020603050405020304" pitchFamily="18" charset="0"/>
                  </a:rPr>
                  <a:t>where L is the measured radiance and where we ignore</a:t>
                </a:r>
                <a:r>
                  <a:rPr lang="en-US" sz="1000" kern="1200" baseline="0" dirty="0">
                    <a:solidFill>
                      <a:schemeClr val="tx1"/>
                    </a:solidFill>
                    <a:effectLst/>
                    <a:latin typeface="Times New Roman" panose="02020603050405020304" pitchFamily="18" charset="0"/>
                    <a:ea typeface="+mn-ea"/>
                    <a:cs typeface="Times New Roman" panose="02020603050405020304" pitchFamily="18" charset="0"/>
                  </a:rPr>
                  <a:t> the thermal impacts of the plume-free atmosphere</a:t>
                </a:r>
                <a:r>
                  <a:rPr lang="en-US" sz="1000" kern="1200" dirty="0">
                    <a:solidFill>
                      <a:schemeClr val="tx1"/>
                    </a:solidFill>
                    <a:effectLst/>
                    <a:latin typeface="Times New Roman" panose="02020603050405020304" pitchFamily="18" charset="0"/>
                    <a:ea typeface="+mn-ea"/>
                    <a:cs typeface="Times New Roman" panose="02020603050405020304" pitchFamily="18" charset="0"/>
                  </a:rPr>
                  <a:t>. The sign of the </a:t>
                </a:r>
                <a14:m>
                  <m:oMath xmlns:m="http://schemas.openxmlformats.org/officeDocument/2006/math">
                    <m:sSub>
                      <m:sSubPr>
                        <m:ctrlPr>
                          <a:rPr lang="en-CA" sz="1000" b="0" i="1" dirty="0" smtClean="0">
                            <a:effectLst/>
                            <a:latin typeface="Cambria Math" panose="02040503050406030204" pitchFamily="18" charset="0"/>
                            <a:cs typeface="Times New Roman" panose="02020603050405020304" pitchFamily="18" charset="0"/>
                          </a:rPr>
                        </m:ctrlPr>
                      </m:sSubPr>
                      <m:e>
                        <m:r>
                          <a:rPr lang="en-CA" sz="1000" b="0" i="1" dirty="0" smtClean="0">
                            <a:effectLst/>
                            <a:latin typeface="Cambria Math" panose="02040503050406030204" pitchFamily="18" charset="0"/>
                            <a:ea typeface="Calibri" panose="020F0502020204030204" pitchFamily="34" charset="0"/>
                            <a:cs typeface="Times New Roman" panose="02020603050405020304" pitchFamily="18" charset="0"/>
                          </a:rPr>
                          <m:t>𝐵𝑇𝐷</m:t>
                        </m:r>
                      </m:e>
                      <m:sub>
                        <m:r>
                          <a:rPr lang="en-CA" sz="1000" b="0" i="1" smtClean="0">
                            <a:effectLst/>
                            <a:latin typeface="Cambria Math" panose="02040503050406030204" pitchFamily="18" charset="0"/>
                            <a:ea typeface="Calibri" panose="020F0502020204030204" pitchFamily="34" charset="0"/>
                            <a:cs typeface="Times New Roman" panose="02020603050405020304" pitchFamily="18" charset="0"/>
                          </a:rPr>
                          <m:t>11−12</m:t>
                        </m:r>
                      </m:sub>
                    </m:sSub>
                  </m:oMath>
                </a14:m>
                <a:r>
                  <a:rPr lang="en-US" sz="1000" kern="1200" dirty="0">
                    <a:solidFill>
                      <a:schemeClr val="tx1"/>
                    </a:solidFill>
                    <a:effectLst/>
                    <a:latin typeface="Times New Roman" panose="02020603050405020304" pitchFamily="18" charset="0"/>
                    <a:ea typeface="+mn-ea"/>
                    <a:cs typeface="Times New Roman" panose="02020603050405020304" pitchFamily="18" charset="0"/>
                  </a:rPr>
                  <a:t>image is accordingly driven by </a:t>
                </a:r>
                <a14:m>
                  <m:oMath xmlns:m="http://schemas.openxmlformats.org/officeDocument/2006/math">
                    <m:sSub>
                      <m:sSubPr>
                        <m:ctrlPr>
                          <a:rPr lang="en-CA" sz="1000" i="1" smtClean="0">
                            <a:effectLst/>
                            <a:latin typeface="Cambria Math" panose="02040503050406030204" pitchFamily="18" charset="0"/>
                          </a:rPr>
                        </m:ctrlPr>
                      </m:sSubPr>
                      <m:e>
                        <m:r>
                          <a:rPr lang="en-CA" sz="1000" i="1">
                            <a:effectLst/>
                            <a:latin typeface="Cambria Math" panose="02040503050406030204" pitchFamily="18" charset="0"/>
                            <a:ea typeface="Calibri" panose="020F0502020204030204" pitchFamily="34" charset="0"/>
                            <a:cs typeface="Times New Roman" panose="02020603050405020304" pitchFamily="18" charset="0"/>
                          </a:rPr>
                          <m:t>𝜀</m:t>
                        </m:r>
                      </m:e>
                      <m:sub>
                        <m:r>
                          <a:rPr lang="en-CA" sz="1000" i="1">
                            <a:effectLst/>
                            <a:latin typeface="Cambria Math" panose="02040503050406030204" pitchFamily="18" charset="0"/>
                            <a:ea typeface="Calibri" panose="020F0502020204030204" pitchFamily="34" charset="0"/>
                            <a:cs typeface="Times New Roman" panose="02020603050405020304" pitchFamily="18" charset="0"/>
                          </a:rPr>
                          <m:t>11</m:t>
                        </m:r>
                      </m:sub>
                    </m:sSub>
                    <m:r>
                      <a:rPr lang="en-CA" sz="1000" i="1">
                        <a:effectLst/>
                        <a:latin typeface="Cambria Math" panose="02040503050406030204" pitchFamily="18" charset="0"/>
                        <a:ea typeface="Calibri" panose="020F0502020204030204" pitchFamily="34" charset="0"/>
                        <a:cs typeface="Times New Roman" panose="02020603050405020304" pitchFamily="18" charset="0"/>
                      </a:rPr>
                      <m:t>− </m:t>
                    </m:r>
                    <m:sSub>
                      <m:sSubPr>
                        <m:ctrlPr>
                          <a:rPr lang="en-CA" sz="1000" i="1">
                            <a:effectLst/>
                            <a:latin typeface="Cambria Math" panose="02040503050406030204" pitchFamily="18" charset="0"/>
                          </a:rPr>
                        </m:ctrlPr>
                      </m:sSubPr>
                      <m:e>
                        <m:r>
                          <a:rPr lang="en-CA" sz="1000" i="1">
                            <a:effectLst/>
                            <a:latin typeface="Cambria Math" panose="02040503050406030204" pitchFamily="18" charset="0"/>
                            <a:ea typeface="Calibri" panose="020F0502020204030204" pitchFamily="34" charset="0"/>
                            <a:cs typeface="Times New Roman" panose="02020603050405020304" pitchFamily="18" charset="0"/>
                          </a:rPr>
                          <m:t>𝜀</m:t>
                        </m:r>
                      </m:e>
                      <m:sub>
                        <m:r>
                          <a:rPr lang="en-CA" sz="1000" i="1">
                            <a:effectLst/>
                            <a:latin typeface="Cambria Math" panose="02040503050406030204" pitchFamily="18" charset="0"/>
                            <a:ea typeface="Calibri" panose="020F0502020204030204" pitchFamily="34" charset="0"/>
                            <a:cs typeface="Times New Roman" panose="02020603050405020304" pitchFamily="18" charset="0"/>
                          </a:rPr>
                          <m:t>12</m:t>
                        </m:r>
                      </m:sub>
                    </m:sSub>
                  </m:oMath>
                </a14:m>
                <a:r>
                  <a:rPr lang="en-US" sz="1000" kern="1200" baseline="0" dirty="0">
                    <a:solidFill>
                      <a:schemeClr val="tx1"/>
                    </a:solidFill>
                    <a:effectLst/>
                    <a:latin typeface="Times New Roman" panose="02020603050405020304" pitchFamily="18" charset="0"/>
                    <a:ea typeface="+mn-ea"/>
                    <a:cs typeface="Times New Roman" panose="02020603050405020304" pitchFamily="18" charset="0"/>
                  </a:rPr>
                  <a:t>.</a:t>
                </a:r>
                <a:endParaRPr lang="en-US" sz="1000" kern="12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0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000" dirty="0">
                  <a:latin typeface="Times New Roman" panose="02020603050405020304" pitchFamily="18" charset="0"/>
                  <a:cs typeface="Times New Roman" panose="02020603050405020304" pitchFamily="18" charset="0"/>
                </a:endParaRP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200" b="1" i="1" kern="1200" dirty="0">
                    <a:solidFill>
                      <a:schemeClr val="tx1"/>
                    </a:solidFill>
                    <a:effectLst/>
                    <a:latin typeface="+mn-lt"/>
                    <a:ea typeface="+mn-ea"/>
                    <a:cs typeface="+mn-cs"/>
                  </a:rPr>
                  <a:t>Figure S3. </a:t>
                </a:r>
                <a:r>
                  <a:rPr lang="en-CA" sz="1200" kern="1200" dirty="0">
                    <a:solidFill>
                      <a:schemeClr val="tx1"/>
                    </a:solidFill>
                    <a:effectLst/>
                    <a:latin typeface="+mn-lt"/>
                    <a:ea typeface="+mn-ea"/>
                    <a:cs typeface="+mn-cs"/>
                  </a:rPr>
                  <a:t>True colour (RGB) MODIS-Terra image showing northern Banks, Prince Patrick and Eglinton Islands (acquired at 22:00 UTC, May 29, 2005) blinking with its analogue BTD</a:t>
                </a:r>
                <a:r>
                  <a:rPr lang="en-CA" sz="1200" kern="1200" baseline="-25000" dirty="0">
                    <a:solidFill>
                      <a:schemeClr val="tx1"/>
                    </a:solidFill>
                    <a:effectLst/>
                    <a:latin typeface="+mn-lt"/>
                    <a:ea typeface="+mn-ea"/>
                    <a:cs typeface="+mn-cs"/>
                  </a:rPr>
                  <a:t>11-12</a:t>
                </a:r>
                <a:r>
                  <a:rPr lang="en-CA" sz="1200" kern="1200" dirty="0">
                    <a:solidFill>
                      <a:schemeClr val="tx1"/>
                    </a:solidFill>
                    <a:effectLst/>
                    <a:latin typeface="+mn-lt"/>
                    <a:ea typeface="+mn-ea"/>
                    <a:cs typeface="+mn-cs"/>
                  </a:rPr>
                  <a:t> image. </a:t>
                </a:r>
                <a:r>
                  <a:rPr lang="en-US" sz="1200" kern="1200" dirty="0">
                    <a:solidFill>
                      <a:schemeClr val="tx1"/>
                    </a:solidFill>
                    <a:effectLst/>
                    <a:latin typeface="+mn-lt"/>
                    <a:ea typeface="+mn-ea"/>
                    <a:cs typeface="+mn-cs"/>
                  </a:rPr>
                  <a:t>For a dust dominated surface </a:t>
                </a:r>
                <a:r>
                  <a:rPr lang="en-US" sz="1200" kern="1200" baseline="0" dirty="0">
                    <a:solidFill>
                      <a:schemeClr val="tx1"/>
                    </a:solidFill>
                    <a:effectLst/>
                    <a:latin typeface="+mn-lt"/>
                    <a:ea typeface="+mn-ea"/>
                    <a:cs typeface="+mn-cs"/>
                  </a:rPr>
                  <a:t>(the drainage basin sources of dust on the islands)</a:t>
                </a:r>
                <a:r>
                  <a:rPr lang="en-US" sz="1200" kern="1200" dirty="0">
                    <a:solidFill>
                      <a:schemeClr val="tx1"/>
                    </a:solidFill>
                    <a:effectLst/>
                    <a:latin typeface="+mn-lt"/>
                    <a:ea typeface="+mn-ea"/>
                    <a:cs typeface="+mn-cs"/>
                  </a:rPr>
                  <a:t>, the dust</a:t>
                </a:r>
                <a:r>
                  <a:rPr lang="en-US" sz="1200" kern="1200" baseline="0" dirty="0">
                    <a:solidFill>
                      <a:schemeClr val="tx1"/>
                    </a:solidFill>
                    <a:effectLst/>
                    <a:latin typeface="+mn-lt"/>
                    <a:ea typeface="+mn-ea"/>
                    <a:cs typeface="+mn-cs"/>
                  </a:rPr>
                  <a:t> (“Sand”) </a:t>
                </a:r>
                <a:r>
                  <a:rPr lang="en-US" sz="1200" kern="1200" dirty="0">
                    <a:solidFill>
                      <a:schemeClr val="tx1"/>
                    </a:solidFill>
                    <a:effectLst/>
                    <a:latin typeface="+mn-lt"/>
                    <a:ea typeface="+mn-ea"/>
                    <a:cs typeface="+mn-cs"/>
                  </a:rPr>
                  <a:t>“Surface” emissivity</a:t>
                </a:r>
                <a:r>
                  <a:rPr lang="en-US" sz="1200" kern="1200" baseline="0" dirty="0">
                    <a:solidFill>
                      <a:schemeClr val="tx1"/>
                    </a:solidFill>
                    <a:effectLst/>
                    <a:latin typeface="+mn-lt"/>
                    <a:ea typeface="+mn-ea"/>
                    <a:cs typeface="+mn-cs"/>
                  </a:rPr>
                  <a:t> spectrum of the </a:t>
                </a:r>
                <a:r>
                  <a:rPr lang="en-US" sz="1200" kern="1200" dirty="0">
                    <a:solidFill>
                      <a:schemeClr val="tx1"/>
                    </a:solidFill>
                    <a:effectLst/>
                    <a:latin typeface="+mn-lt"/>
                    <a:ea typeface="+mn-ea"/>
                    <a:cs typeface="+mn-cs"/>
                  </a:rPr>
                  <a:t>Figure 2 table of Vincent (2018) indicates that  the </a:t>
                </a:r>
                <a:r>
                  <a:rPr lang="en-CA" sz="1200" b="0" i="0" dirty="0">
                    <a:effectLst/>
                    <a:latin typeface="Cambria Math" panose="02040503050406030204" pitchFamily="18" charset="0"/>
                    <a:cs typeface="Times New Roman" panose="02020603050405020304" pitchFamily="18" charset="0"/>
                  </a:rPr>
                  <a:t>〖</a:t>
                </a:r>
                <a:r>
                  <a:rPr lang="en-CA" sz="1200" b="0" i="0" dirty="0">
                    <a:effectLst/>
                    <a:latin typeface="Cambria Math" panose="02040503050406030204" pitchFamily="18" charset="0"/>
                    <a:ea typeface="Calibri" panose="020F0502020204030204" pitchFamily="34" charset="0"/>
                    <a:cs typeface="Times New Roman" panose="02020603050405020304" pitchFamily="18" charset="0"/>
                  </a:rPr>
                  <a:t>𝐵𝑇𝐷〗_(</a:t>
                </a:r>
                <a:r>
                  <a:rPr lang="en-CA" sz="1200" b="0" i="0">
                    <a:effectLst/>
                    <a:latin typeface="Cambria Math" panose="02040503050406030204" pitchFamily="18" charset="0"/>
                    <a:ea typeface="Calibri" panose="020F0502020204030204" pitchFamily="34" charset="0"/>
                    <a:cs typeface="Times New Roman" panose="02020603050405020304" pitchFamily="18" charset="0"/>
                  </a:rPr>
                  <a:t>11−12</a:t>
                </a:r>
                <a:r>
                  <a:rPr lang="en-CA" sz="1200" b="0" i="0" dirty="0">
                    <a:effectLst/>
                    <a:latin typeface="Cambria Math" panose="02040503050406030204" pitchFamily="18" charset="0"/>
                    <a:ea typeface="Calibri" panose="020F0502020204030204" pitchFamily="34" charset="0"/>
                    <a:cs typeface="Times New Roman" panose="02020603050405020304" pitchFamily="18" charset="0"/>
                  </a:rPr>
                  <a:t>)</a:t>
                </a:r>
                <a:r>
                  <a:rPr lang="en-US" sz="1200" kern="1200" dirty="0">
                    <a:solidFill>
                      <a:schemeClr val="tx1"/>
                    </a:solidFill>
                    <a:effectLst/>
                    <a:latin typeface="+mn-lt"/>
                    <a:ea typeface="+mn-ea"/>
                    <a:cs typeface="+mn-cs"/>
                  </a:rPr>
                  <a:t> values (</a:t>
                </a:r>
                <a:r>
                  <a:rPr lang="en-CA" sz="1200" i="0">
                    <a:effectLst/>
                    <a:latin typeface="Cambria Math" panose="02040503050406030204" pitchFamily="18" charset="0"/>
                    <a:ea typeface="Calibri" panose="020F0502020204030204" pitchFamily="34" charset="0"/>
                    <a:cs typeface="Times New Roman" panose="02020603050405020304" pitchFamily="18" charset="0"/>
                  </a:rPr>
                  <a:t>𝜀_11− 𝜀_12</a:t>
                </a:r>
                <a:r>
                  <a:rPr lang="en-US" sz="1200" kern="1200" baseline="0" dirty="0">
                    <a:solidFill>
                      <a:schemeClr val="tx1"/>
                    </a:solidFill>
                    <a:effectLst/>
                    <a:latin typeface="+mn-lt"/>
                    <a:ea typeface="+mn-ea"/>
                    <a:cs typeface="+mn-cs"/>
                  </a:rPr>
                  <a:t> values*) </a:t>
                </a:r>
                <a:r>
                  <a:rPr lang="en-US" sz="1200" kern="1200" dirty="0">
                    <a:solidFill>
                      <a:schemeClr val="tx1"/>
                    </a:solidFill>
                    <a:effectLst/>
                    <a:latin typeface="+mn-lt"/>
                    <a:ea typeface="+mn-ea"/>
                    <a:cs typeface="+mn-cs"/>
                  </a:rPr>
                  <a:t>are expected to be </a:t>
                </a:r>
                <a:r>
                  <a:rPr lang="en-US" sz="1200" kern="1200" baseline="0" dirty="0">
                    <a:solidFill>
                      <a:schemeClr val="tx1"/>
                    </a:solidFill>
                    <a:effectLst/>
                    <a:latin typeface="+mn-lt"/>
                    <a:ea typeface="+mn-ea"/>
                    <a:cs typeface="+mn-cs"/>
                  </a:rPr>
                  <a:t>strongly negative while the values for the snow and ice regions (according to his “Ice/Snow” </a:t>
                </a:r>
                <a:r>
                  <a:rPr lang="en-US" sz="1200" kern="1200" dirty="0">
                    <a:solidFill>
                      <a:schemeClr val="tx1"/>
                    </a:solidFill>
                    <a:effectLst/>
                    <a:latin typeface="+mn-lt"/>
                    <a:ea typeface="+mn-ea"/>
                    <a:cs typeface="+mn-cs"/>
                  </a:rPr>
                  <a:t>“Surface” emissivity</a:t>
                </a:r>
                <a:r>
                  <a:rPr lang="en-US" sz="1200" kern="1200" baseline="0" dirty="0">
                    <a:solidFill>
                      <a:schemeClr val="tx1"/>
                    </a:solidFill>
                    <a:effectLst/>
                    <a:latin typeface="+mn-lt"/>
                    <a:ea typeface="+mn-ea"/>
                    <a:cs typeface="+mn-cs"/>
                  </a:rPr>
                  <a:t> spectrum) are expected to be strongly positive. One expects competition between the two signs for the dust deposited on snow (the dark “fingers” of dust deposition extending from the three Islands of the RGB image) and indeed, one can generally see lesser positives in the </a:t>
                </a:r>
                <a:r>
                  <a:rPr lang="en-US" sz="1200" kern="1200" baseline="0" dirty="0" err="1">
                    <a:solidFill>
                      <a:schemeClr val="tx1"/>
                    </a:solidFill>
                    <a:effectLst/>
                    <a:latin typeface="+mn-lt"/>
                    <a:ea typeface="+mn-ea"/>
                    <a:cs typeface="+mn-cs"/>
                  </a:rPr>
                  <a:t>neighbourhood</a:t>
                </a:r>
                <a:r>
                  <a:rPr lang="en-US" sz="1200" kern="1200" baseline="0" dirty="0">
                    <a:solidFill>
                      <a:schemeClr val="tx1"/>
                    </a:solidFill>
                    <a:effectLst/>
                    <a:latin typeface="+mn-lt"/>
                    <a:ea typeface="+mn-ea"/>
                    <a:cs typeface="+mn-cs"/>
                  </a:rPr>
                  <a:t> of those (with even a few solitary negative pixels for the Prince Patrick Island fingers. That those fingers likely represent dust deposited on snow rather than airborne dust is made clear by their day to day (MODIS image to MODIS image) </a:t>
                </a:r>
                <a:r>
                  <a:rPr lang="en-US" sz="1200" kern="1200" baseline="0" dirty="0" err="1">
                    <a:solidFill>
                      <a:schemeClr val="tx1"/>
                    </a:solidFill>
                    <a:effectLst/>
                    <a:latin typeface="+mn-lt"/>
                    <a:ea typeface="+mn-ea"/>
                    <a:cs typeface="+mn-cs"/>
                  </a:rPr>
                  <a:t>persistance</a:t>
                </a:r>
                <a:r>
                  <a:rPr lang="en-US" sz="1200" kern="1200" baseline="0" dirty="0">
                    <a:solidFill>
                      <a:schemeClr val="tx1"/>
                    </a:solidFill>
                    <a:effectLst/>
                    <a:latin typeface="+mn-lt"/>
                    <a:ea typeface="+mn-ea"/>
                    <a:cs typeface="+mn-cs"/>
                  </a:rPr>
                  <a:t> on the snow (and MISR image sets that show no movement of the plumes between the different MISR cameras).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sz="1200" kern="1200" dirty="0">
                    <a:solidFill>
                      <a:schemeClr val="tx1"/>
                    </a:solidFill>
                    <a:effectLst/>
                    <a:latin typeface="+mn-lt"/>
                    <a:ea typeface="+mn-ea"/>
                    <a:cs typeface="+mn-cs"/>
                  </a:rPr>
                  <a:t>* It is easy to show that the </a:t>
                </a:r>
                <a:r>
                  <a:rPr lang="en-CA" sz="1200" b="0" i="0" dirty="0">
                    <a:effectLst/>
                    <a:latin typeface="Cambria Math" panose="02040503050406030204" pitchFamily="18" charset="0"/>
                    <a:cs typeface="Times New Roman" panose="02020603050405020304" pitchFamily="18" charset="0"/>
                  </a:rPr>
                  <a:t>〖</a:t>
                </a:r>
                <a:r>
                  <a:rPr lang="en-CA" sz="1200" b="0" i="0" dirty="0">
                    <a:effectLst/>
                    <a:latin typeface="Cambria Math" panose="02040503050406030204" pitchFamily="18" charset="0"/>
                    <a:ea typeface="Calibri" panose="020F0502020204030204" pitchFamily="34" charset="0"/>
                    <a:cs typeface="Times New Roman" panose="02020603050405020304" pitchFamily="18" charset="0"/>
                  </a:rPr>
                  <a:t>𝐵𝑇𝐷〗_(</a:t>
                </a:r>
                <a:r>
                  <a:rPr lang="en-CA" sz="1200" b="0" i="0">
                    <a:effectLst/>
                    <a:latin typeface="Cambria Math" panose="02040503050406030204" pitchFamily="18" charset="0"/>
                    <a:ea typeface="Calibri" panose="020F0502020204030204" pitchFamily="34" charset="0"/>
                    <a:cs typeface="Times New Roman" panose="02020603050405020304" pitchFamily="18" charset="0"/>
                  </a:rPr>
                  <a:t>11−12</a:t>
                </a:r>
                <a:r>
                  <a:rPr lang="en-CA" sz="1200" b="0" i="0" dirty="0">
                    <a:effectLst/>
                    <a:latin typeface="Cambria Math" panose="02040503050406030204" pitchFamily="18" charset="0"/>
                    <a:ea typeface="Calibri" panose="020F0502020204030204" pitchFamily="34" charset="0"/>
                    <a:cs typeface="Times New Roman" panose="02020603050405020304" pitchFamily="18" charset="0"/>
                  </a:rPr>
                  <a:t>)</a:t>
                </a:r>
                <a:r>
                  <a:rPr lang="en-CA" sz="1200" kern="1200" dirty="0">
                    <a:solidFill>
                      <a:schemeClr val="tx1"/>
                    </a:solidFill>
                    <a:effectLst/>
                    <a:latin typeface="+mn-lt"/>
                    <a:ea typeface="+mn-ea"/>
                    <a:cs typeface="+mn-cs"/>
                  </a:rPr>
                  <a:t> of any surface is approximately given by;</a:t>
                </a:r>
              </a:p>
              <a:p>
                <a:pPr marL="0" marR="0" lvl="0" indent="0" algn="l" defTabSz="914400" rtl="0" eaLnBrk="1" fontAlgn="auto" latinLnBrk="0" hangingPunct="1">
                  <a:lnSpc>
                    <a:spcPct val="100000"/>
                  </a:lnSpc>
                  <a:spcBef>
                    <a:spcPts val="0"/>
                  </a:spcBef>
                  <a:spcAft>
                    <a:spcPts val="0"/>
                  </a:spcAft>
                  <a:buClrTx/>
                  <a:buSzTx/>
                  <a:buFontTx/>
                  <a:buNone/>
                  <a:tabLst/>
                  <a:defRPr/>
                </a:pPr>
                <a:r>
                  <a:rPr lang="en-CA" sz="1800" b="0" i="0" dirty="0">
                    <a:effectLst/>
                    <a:latin typeface="Cambria Math" panose="02040503050406030204" pitchFamily="18" charset="0"/>
                    <a:cs typeface="Times New Roman" panose="02020603050405020304" pitchFamily="18" charset="0"/>
                  </a:rPr>
                  <a:t>〖</a:t>
                </a:r>
                <a:r>
                  <a:rPr lang="en-CA" sz="1800" b="0" i="0" dirty="0">
                    <a:effectLst/>
                    <a:latin typeface="Cambria Math" panose="02040503050406030204" pitchFamily="18" charset="0"/>
                    <a:ea typeface="Calibri" panose="020F0502020204030204" pitchFamily="34" charset="0"/>
                    <a:cs typeface="Times New Roman" panose="02020603050405020304" pitchFamily="18" charset="0"/>
                  </a:rPr>
                  <a:t>𝐵𝑇𝐷〗_(</a:t>
                </a:r>
                <a:r>
                  <a:rPr lang="en-CA" sz="1800" b="0" i="0">
                    <a:effectLst/>
                    <a:latin typeface="Cambria Math" panose="02040503050406030204" pitchFamily="18" charset="0"/>
                    <a:ea typeface="Calibri" panose="020F0502020204030204" pitchFamily="34" charset="0"/>
                    <a:cs typeface="Times New Roman" panose="02020603050405020304" pitchFamily="18" charset="0"/>
                  </a:rPr>
                  <a:t>11−12</a:t>
                </a:r>
                <a:r>
                  <a:rPr lang="en-CA" sz="1800" b="0" i="0" dirty="0">
                    <a:effectLst/>
                    <a:latin typeface="Cambria Math" panose="02040503050406030204" pitchFamily="18" charset="0"/>
                    <a:ea typeface="Calibri" panose="020F0502020204030204" pitchFamily="34" charset="0"/>
                    <a:cs typeface="Times New Roman" panose="02020603050405020304" pitchFamily="18" charset="0"/>
                  </a:rPr>
                  <a:t>)</a:t>
                </a:r>
                <a:r>
                  <a:rPr lang="en-CA" sz="1800" i="0">
                    <a:effectLst/>
                    <a:latin typeface="Cambria Math" panose="02040503050406030204" pitchFamily="18" charset="0"/>
                    <a:ea typeface="Calibri" panose="020F0502020204030204" pitchFamily="34" charset="0"/>
                    <a:cs typeface="Times New Roman" panose="02020603050405020304" pitchFamily="18" charset="0"/>
                  </a:rPr>
                  <a:t>≅ </a:t>
                </a:r>
                <a:r>
                  <a:rPr lang="en-CA" sz="1800" i="0">
                    <a:effectLst/>
                    <a:latin typeface="Cambria Math" panose="02040503050406030204" pitchFamily="18" charset="0"/>
                    <a:cs typeface="Times New Roman" panose="02020603050405020304" pitchFamily="18" charset="0"/>
                  </a:rPr>
                  <a:t> </a:t>
                </a:r>
                <a:r>
                  <a:rPr lang="en-CA" sz="1800" i="0">
                    <a:effectLst/>
                    <a:latin typeface="Cambria Math" panose="02040503050406030204" pitchFamily="18" charset="0"/>
                    <a:ea typeface="Calibri" panose="020F0502020204030204" pitchFamily="34" charset="0"/>
                    <a:cs typeface="Times New Roman" panose="02020603050405020304" pitchFamily="18" charset="0"/>
                  </a:rPr>
                  <a:t>𝑑</a:t>
                </a:r>
                <a:r>
                  <a:rPr lang="en-CA" b="0" i="0">
                    <a:effectLst/>
                    <a:latin typeface="Cambria Math" panose="02040503050406030204" pitchFamily="18" charset="0"/>
                  </a:rPr>
                  <a:t>𝐵𝑇∕</a:t>
                </a:r>
                <a:r>
                  <a:rPr lang="en-CA" sz="1800" i="0">
                    <a:effectLst/>
                    <a:latin typeface="Cambria Math" panose="02040503050406030204" pitchFamily="18" charset="0"/>
                    <a:ea typeface="Calibri" panose="020F0502020204030204" pitchFamily="34" charset="0"/>
                    <a:cs typeface="Times New Roman" panose="02020603050405020304" pitchFamily="18" charset="0"/>
                  </a:rPr>
                  <a:t>𝑑𝐿  𝐵_1</a:t>
                </a:r>
                <a:r>
                  <a:rPr lang="en-CA" sz="1800" b="0" i="0">
                    <a:effectLst/>
                    <a:latin typeface="Cambria Math" panose="02040503050406030204" pitchFamily="18" charset="0"/>
                    <a:ea typeface="Calibri" panose="020F0502020204030204" pitchFamily="34" charset="0"/>
                    <a:cs typeface="Times New Roman" panose="02020603050405020304" pitchFamily="18" charset="0"/>
                  </a:rPr>
                  <a:t>1 </a:t>
                </a:r>
                <a:r>
                  <a:rPr lang="en-CA" i="0">
                    <a:effectLst/>
                    <a:latin typeface="Cambria Math" panose="02040503050406030204" pitchFamily="18" charset="0"/>
                  </a:rPr>
                  <a:t>(</a:t>
                </a:r>
                <a:r>
                  <a:rPr lang="en-CA" sz="1800" i="0">
                    <a:effectLst/>
                    <a:latin typeface="Cambria Math" panose="02040503050406030204" pitchFamily="18" charset="0"/>
                    <a:ea typeface="Calibri" panose="020F0502020204030204" pitchFamily="34" charset="0"/>
                    <a:cs typeface="Times New Roman" panose="02020603050405020304" pitchFamily="18" charset="0"/>
                  </a:rPr>
                  <a:t>𝑇)  </a:t>
                </a:r>
                <a:r>
                  <a:rPr lang="en-CA" i="0">
                    <a:effectLst/>
                    <a:latin typeface="Cambria Math" panose="02040503050406030204" pitchFamily="18" charset="0"/>
                  </a:rPr>
                  <a:t>(</a:t>
                </a:r>
                <a:r>
                  <a:rPr lang="en-CA" sz="1800" i="0">
                    <a:effectLst/>
                    <a:latin typeface="Cambria Math" panose="02040503050406030204" pitchFamily="18" charset="0"/>
                    <a:ea typeface="Calibri" panose="020F0502020204030204" pitchFamily="34" charset="0"/>
                    <a:cs typeface="Times New Roman" panose="02020603050405020304" pitchFamily="18" charset="0"/>
                  </a:rPr>
                  <a:t>𝜀_11− 𝜀_12 )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where L is the measured radiance and where we ignore</a:t>
                </a:r>
                <a:r>
                  <a:rPr lang="en-US" sz="1200" kern="1200" baseline="0" dirty="0">
                    <a:solidFill>
                      <a:schemeClr val="tx1"/>
                    </a:solidFill>
                    <a:effectLst/>
                    <a:latin typeface="+mn-lt"/>
                    <a:ea typeface="+mn-ea"/>
                    <a:cs typeface="+mn-cs"/>
                  </a:rPr>
                  <a:t> the thermal impacts of the plume-free atmosphere</a:t>
                </a:r>
                <a:r>
                  <a:rPr lang="en-US" sz="1200" kern="1200" dirty="0">
                    <a:solidFill>
                      <a:schemeClr val="tx1"/>
                    </a:solidFill>
                    <a:effectLst/>
                    <a:latin typeface="+mn-lt"/>
                    <a:ea typeface="+mn-ea"/>
                    <a:cs typeface="+mn-cs"/>
                  </a:rPr>
                  <a:t>. The sign of the </a:t>
                </a:r>
                <a:r>
                  <a:rPr lang="en-CA" sz="1200" b="0" i="0" dirty="0">
                    <a:effectLst/>
                    <a:latin typeface="Cambria Math" panose="02040503050406030204" pitchFamily="18" charset="0"/>
                    <a:cs typeface="Times New Roman" panose="02020603050405020304" pitchFamily="18" charset="0"/>
                  </a:rPr>
                  <a:t>〖</a:t>
                </a:r>
                <a:r>
                  <a:rPr lang="en-CA" sz="1200" b="0" i="0" dirty="0">
                    <a:effectLst/>
                    <a:latin typeface="Cambria Math" panose="02040503050406030204" pitchFamily="18" charset="0"/>
                    <a:ea typeface="Calibri" panose="020F0502020204030204" pitchFamily="34" charset="0"/>
                    <a:cs typeface="Times New Roman" panose="02020603050405020304" pitchFamily="18" charset="0"/>
                  </a:rPr>
                  <a:t>𝐵𝑇𝐷〗_(</a:t>
                </a:r>
                <a:r>
                  <a:rPr lang="en-CA" sz="1200" b="0" i="0">
                    <a:effectLst/>
                    <a:latin typeface="Cambria Math" panose="02040503050406030204" pitchFamily="18" charset="0"/>
                    <a:ea typeface="Calibri" panose="020F0502020204030204" pitchFamily="34" charset="0"/>
                    <a:cs typeface="Times New Roman" panose="02020603050405020304" pitchFamily="18" charset="0"/>
                  </a:rPr>
                  <a:t>11−12</a:t>
                </a:r>
                <a:r>
                  <a:rPr lang="en-CA" sz="1200" b="0" i="0" dirty="0">
                    <a:effectLst/>
                    <a:latin typeface="Cambria Math" panose="02040503050406030204" pitchFamily="18" charset="0"/>
                    <a:ea typeface="Calibri" panose="020F0502020204030204" pitchFamily="34" charset="0"/>
                    <a:cs typeface="Times New Roman" panose="02020603050405020304" pitchFamily="18" charset="0"/>
                  </a:rPr>
                  <a:t>)</a:t>
                </a:r>
                <a:r>
                  <a:rPr lang="en-US" sz="1200" kern="1200" dirty="0">
                    <a:solidFill>
                      <a:schemeClr val="tx1"/>
                    </a:solidFill>
                    <a:effectLst/>
                    <a:latin typeface="+mn-lt"/>
                    <a:ea typeface="+mn-ea"/>
                    <a:cs typeface="+mn-cs"/>
                  </a:rPr>
                  <a:t>image is accordingly driven by </a:t>
                </a:r>
                <a:r>
                  <a:rPr lang="en-CA" sz="1200" i="0">
                    <a:effectLst/>
                    <a:latin typeface="Cambria Math" panose="02040503050406030204" pitchFamily="18" charset="0"/>
                    <a:ea typeface="Calibri" panose="020F0502020204030204" pitchFamily="34" charset="0"/>
                    <a:cs typeface="Times New Roman" panose="02020603050405020304" pitchFamily="18" charset="0"/>
                  </a:rPr>
                  <a:t>𝜀_11− 𝜀_12</a:t>
                </a:r>
                <a:r>
                  <a:rPr lang="en-US" sz="1200" kern="1200" baseline="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p>
            </p:txBody>
          </p:sp>
        </mc:Fallback>
      </mc:AlternateContent>
      <p:sp>
        <p:nvSpPr>
          <p:cNvPr id="4" name="Slide Number Placeholder 3"/>
          <p:cNvSpPr>
            <a:spLocks noGrp="1"/>
          </p:cNvSpPr>
          <p:nvPr>
            <p:ph type="sldNum" sz="quarter" idx="10"/>
          </p:nvPr>
        </p:nvSpPr>
        <p:spPr/>
        <p:txBody>
          <a:bodyPr/>
          <a:lstStyle/>
          <a:p>
            <a:fld id="{75A71414-E91A-4A70-8A18-0253681DF42A}" type="slidenum">
              <a:rPr lang="en-CA" smtClean="0"/>
              <a:t>11</a:t>
            </a:fld>
            <a:endParaRPr lang="en-CA"/>
          </a:p>
        </p:txBody>
      </p:sp>
    </p:spTree>
    <p:extLst>
      <p:ext uri="{BB962C8B-B14F-4D97-AF65-F5344CB8AC3E}">
        <p14:creationId xmlns:p14="http://schemas.microsoft.com/office/powerpoint/2010/main" val="30518345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lgn="justLow"/>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C4AA314-ABA5-4D8F-82BF-EEB7698CC01B}" type="slidenum">
              <a:rPr lang="en-US" smtClean="0"/>
              <a:t>12</a:t>
            </a:fld>
            <a:endParaRPr lang="en-US"/>
          </a:p>
        </p:txBody>
      </p:sp>
    </p:spTree>
    <p:extLst>
      <p:ext uri="{BB962C8B-B14F-4D97-AF65-F5344CB8AC3E}">
        <p14:creationId xmlns:p14="http://schemas.microsoft.com/office/powerpoint/2010/main" val="27212834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000" b="1" i="1" kern="1200" dirty="0">
                <a:solidFill>
                  <a:schemeClr val="tx1"/>
                </a:solidFill>
                <a:effectLst/>
                <a:latin typeface="Times New Roman" panose="02020603050405020304" pitchFamily="18" charset="0"/>
                <a:ea typeface="+mn-ea"/>
                <a:cs typeface="Times New Roman" panose="02020603050405020304" pitchFamily="18" charset="0"/>
              </a:rPr>
              <a:t>Figure S1b</a:t>
            </a:r>
            <a:r>
              <a:rPr lang="en-US" sz="1000" b="1" i="1" kern="1200" dirty="0">
                <a:solidFill>
                  <a:schemeClr val="tx1"/>
                </a:solidFill>
                <a:effectLst/>
                <a:latin typeface="Times New Roman" panose="02020603050405020304" pitchFamily="18" charset="0"/>
                <a:ea typeface="+mn-ea"/>
                <a:cs typeface="Times New Roman" panose="02020603050405020304" pitchFamily="18" charset="0"/>
              </a:rPr>
              <a:t>. </a:t>
            </a:r>
            <a:r>
              <a:rPr lang="en-CA" sz="1000" dirty="0">
                <a:latin typeface="Times New Roman" panose="02020603050405020304" pitchFamily="18" charset="0"/>
                <a:cs typeface="Times New Roman" panose="02020603050405020304" pitchFamily="18" charset="0"/>
              </a:rPr>
              <a:t>True color image of VCT’s Aug. 8, 2013 (Figure 5) blinking with its corresponding (Figure 5) BTD</a:t>
            </a:r>
            <a:r>
              <a:rPr lang="en-CA" sz="1000" baseline="-25000" dirty="0">
                <a:latin typeface="Times New Roman" panose="02020603050405020304" pitchFamily="18" charset="0"/>
                <a:cs typeface="Times New Roman" panose="02020603050405020304" pitchFamily="18" charset="0"/>
              </a:rPr>
              <a:t>11-12</a:t>
            </a:r>
            <a:r>
              <a:rPr lang="en-CA" sz="1000" dirty="0">
                <a:latin typeface="Times New Roman" panose="02020603050405020304" pitchFamily="18" charset="0"/>
                <a:cs typeface="Times New Roman" panose="02020603050405020304" pitchFamily="18" charset="0"/>
              </a:rPr>
              <a:t> image. The correlation between the spatial pattern of the smoke plume and the negative (bluish) BTD</a:t>
            </a:r>
            <a:r>
              <a:rPr lang="en-CA" sz="1000" baseline="-25000" dirty="0">
                <a:latin typeface="Times New Roman" panose="02020603050405020304" pitchFamily="18" charset="0"/>
                <a:cs typeface="Times New Roman" panose="02020603050405020304" pitchFamily="18" charset="0"/>
              </a:rPr>
              <a:t>11-12</a:t>
            </a:r>
            <a:r>
              <a:rPr lang="en-CA" sz="1000" dirty="0">
                <a:latin typeface="Times New Roman" panose="02020603050405020304" pitchFamily="18" charset="0"/>
                <a:cs typeface="Times New Roman" panose="02020603050405020304" pitchFamily="18" charset="0"/>
              </a:rPr>
              <a:t> values is marginal at best. The labels in quotes are those of the Worldview classification*</a:t>
            </a:r>
          </a:p>
          <a:p>
            <a:endParaRPr lang="en-CA" sz="10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sz="1000" dirty="0">
                <a:effectLst/>
                <a:latin typeface="Times New Roman" panose="02020603050405020304" pitchFamily="18" charset="0"/>
                <a:ea typeface="Calibri" panose="020F0502020204030204" pitchFamily="34" charset="0"/>
                <a:cs typeface="Times New Roman" panose="02020603050405020304" pitchFamily="18" charset="0"/>
              </a:rPr>
              <a:t>The TIR backscatter of smoke would be largely negligible so that any smoke impact would be due to “Rayleigh” absorption by very optically-small particles whose spectral dependency varies as l</a:t>
            </a:r>
            <a:r>
              <a:rPr lang="en-CA" sz="1000" baseline="30000" dirty="0">
                <a:effectLst/>
                <a:latin typeface="Times New Roman" panose="02020603050405020304" pitchFamily="18" charset="0"/>
                <a:ea typeface="Calibri" panose="020F0502020204030204" pitchFamily="34" charset="0"/>
                <a:cs typeface="Times New Roman" panose="02020603050405020304" pitchFamily="18" charset="0"/>
              </a:rPr>
              <a:t>-1</a:t>
            </a:r>
            <a:r>
              <a:rPr lang="en-CA" sz="1000" dirty="0">
                <a:effectLst/>
                <a:latin typeface="Times New Roman" panose="02020603050405020304" pitchFamily="18" charset="0"/>
                <a:ea typeface="Calibri" panose="020F0502020204030204" pitchFamily="34" charset="0"/>
                <a:cs typeface="Times New Roman" panose="02020603050405020304" pitchFamily="18" charset="0"/>
              </a:rPr>
              <a:t> (see, for example, </a:t>
            </a:r>
            <a:r>
              <a:rPr lang="en-CA" sz="1000" dirty="0" err="1">
                <a:effectLst/>
                <a:latin typeface="Times New Roman" panose="02020603050405020304" pitchFamily="18" charset="0"/>
                <a:ea typeface="Calibri" panose="020F0502020204030204" pitchFamily="34" charset="0"/>
                <a:cs typeface="Times New Roman" panose="02020603050405020304" pitchFamily="18" charset="0"/>
              </a:rPr>
              <a:t>Wickramasinghe</a:t>
            </a:r>
            <a:r>
              <a:rPr lang="en-CA" sz="1000" dirty="0">
                <a:effectLst/>
                <a:latin typeface="Times New Roman" panose="02020603050405020304" pitchFamily="18" charset="0"/>
                <a:ea typeface="Calibri" panose="020F0502020204030204" pitchFamily="34" charset="0"/>
                <a:cs typeface="Times New Roman" panose="02020603050405020304" pitchFamily="18" charset="0"/>
              </a:rPr>
              <a:t>, 1973). The CALIOP/MODIS 532/550 nm AODs for that smoke event were &lt;~ 0.3 (as per the discussion of Figure S1a). This would result in very weak TIR AODs of &lt;~ 0.03 and correspondingly weak support for any assertion of strongly negative BTD</a:t>
            </a:r>
            <a:r>
              <a:rPr lang="en-CA" sz="1000" baseline="-25000" dirty="0">
                <a:effectLst/>
                <a:latin typeface="Times New Roman" panose="02020603050405020304" pitchFamily="18" charset="0"/>
                <a:ea typeface="Calibri" panose="020F0502020204030204" pitchFamily="34" charset="0"/>
                <a:cs typeface="Times New Roman" panose="02020603050405020304" pitchFamily="18" charset="0"/>
              </a:rPr>
              <a:t>11-12 </a:t>
            </a:r>
            <a:r>
              <a:rPr lang="en-CA" sz="1000" dirty="0">
                <a:effectLst/>
                <a:latin typeface="Times New Roman" panose="02020603050405020304" pitchFamily="18" charset="0"/>
                <a:ea typeface="Calibri" panose="020F0502020204030204" pitchFamily="34" charset="0"/>
                <a:cs typeface="Times New Roman" panose="02020603050405020304" pitchFamily="18" charset="0"/>
              </a:rPr>
              <a:t>values being attributable to smoke particles.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0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sz="1000" dirty="0">
                <a:effectLst/>
                <a:latin typeface="Times New Roman" panose="02020603050405020304" pitchFamily="18" charset="0"/>
                <a:ea typeface="Calibri" panose="020F0502020204030204" pitchFamily="34" charset="0"/>
                <a:cs typeface="Times New Roman" panose="02020603050405020304" pitchFamily="18" charset="0"/>
              </a:rPr>
              <a:t>* https://</a:t>
            </a:r>
            <a:r>
              <a:rPr lang="en-CA" sz="1000" dirty="0" err="1">
                <a:effectLst/>
                <a:latin typeface="Times New Roman" panose="02020603050405020304" pitchFamily="18" charset="0"/>
                <a:ea typeface="Calibri" panose="020F0502020204030204" pitchFamily="34" charset="0"/>
                <a:cs typeface="Times New Roman" panose="02020603050405020304" pitchFamily="18" charset="0"/>
              </a:rPr>
              <a:t>worldview.earthdata.nasa.gov</a:t>
            </a:r>
            <a:r>
              <a:rPr lang="en-CA" sz="1000" dirty="0">
                <a:effectLst/>
                <a:latin typeface="Times New Roman" panose="02020603050405020304" pitchFamily="18" charset="0"/>
                <a:ea typeface="Calibri" panose="020F0502020204030204" pitchFamily="34" charset="0"/>
                <a:cs typeface="Times New Roman" panose="02020603050405020304" pitchFamily="18" charset="0"/>
              </a:rPr>
              <a:t>/?v=-162.40677758062284,57.816449317805805,116.30286357841774,82.21310381063934&amp;l=Reference_Labels_15m,Reference_Features_15m,Coastlines_15m,OrbitTracks_Aqua_Descending,OrbitTracks_Aqua_Ascending,MODIS_Aqua_Cloud_Phase_Infrared_Day(disabled=4),</a:t>
            </a:r>
            <a:r>
              <a:rPr lang="en-CA" sz="1000" dirty="0" err="1">
                <a:effectLst/>
                <a:latin typeface="Times New Roman" panose="02020603050405020304" pitchFamily="18" charset="0"/>
                <a:ea typeface="Calibri" panose="020F0502020204030204" pitchFamily="34" charset="0"/>
                <a:cs typeface="Times New Roman" panose="02020603050405020304" pitchFamily="18" charset="0"/>
              </a:rPr>
              <a:t>MODIS_Aqua_Sea_Ice</a:t>
            </a:r>
            <a:r>
              <a:rPr lang="en-CA" sz="1000" dirty="0">
                <a:effectLst/>
                <a:latin typeface="Times New Roman" panose="02020603050405020304" pitchFamily="18" charset="0"/>
                <a:ea typeface="Calibri" panose="020F0502020204030204" pitchFamily="34" charset="0"/>
                <a:cs typeface="Times New Roman" panose="02020603050405020304" pitchFamily="18" charset="0"/>
              </a:rPr>
              <a:t>(</a:t>
            </a:r>
            <a:r>
              <a:rPr lang="en-CA" sz="1000" dirty="0" err="1">
                <a:effectLst/>
                <a:latin typeface="Times New Roman" panose="02020603050405020304" pitchFamily="18" charset="0"/>
                <a:ea typeface="Calibri" panose="020F0502020204030204" pitchFamily="34" charset="0"/>
                <a:cs typeface="Times New Roman" panose="02020603050405020304" pitchFamily="18" charset="0"/>
              </a:rPr>
              <a:t>hidden,disabled</a:t>
            </a:r>
            <a:r>
              <a:rPr lang="en-CA" sz="1000" dirty="0">
                <a:effectLst/>
                <a:latin typeface="Times New Roman" panose="02020603050405020304" pitchFamily="18" charset="0"/>
                <a:ea typeface="Calibri" panose="020F0502020204030204" pitchFamily="34" charset="0"/>
                <a:cs typeface="Times New Roman" panose="02020603050405020304" pitchFamily="18" charset="0"/>
              </a:rPr>
              <a:t>=1-2-3-4-5-6-7-8-9-10),MODIS_Terra_Cloud_Optical_Thickness,MODIS_Combined_Value_Added_AOD(hidden),</a:t>
            </a:r>
            <a:r>
              <a:rPr lang="en-CA" sz="1000" dirty="0" err="1">
                <a:effectLst/>
                <a:latin typeface="Times New Roman" panose="02020603050405020304" pitchFamily="18" charset="0"/>
                <a:ea typeface="Calibri" panose="020F0502020204030204" pitchFamily="34" charset="0"/>
                <a:cs typeface="Times New Roman" panose="02020603050405020304" pitchFamily="18" charset="0"/>
              </a:rPr>
              <a:t>MODIS_Aqua_Aerosol</a:t>
            </a:r>
            <a:r>
              <a:rPr lang="en-CA" sz="1000" dirty="0">
                <a:effectLst/>
                <a:latin typeface="Times New Roman" panose="02020603050405020304" pitchFamily="18" charset="0"/>
                <a:ea typeface="Calibri" panose="020F0502020204030204" pitchFamily="34" charset="0"/>
                <a:cs typeface="Times New Roman" panose="02020603050405020304" pitchFamily="18" charset="0"/>
              </a:rPr>
              <a:t>(hidden),</a:t>
            </a:r>
            <a:r>
              <a:rPr lang="en-CA" sz="1000" dirty="0" err="1">
                <a:effectLst/>
                <a:latin typeface="Times New Roman" panose="02020603050405020304" pitchFamily="18" charset="0"/>
                <a:ea typeface="Calibri" panose="020F0502020204030204" pitchFamily="34" charset="0"/>
                <a:cs typeface="Times New Roman" panose="02020603050405020304" pitchFamily="18" charset="0"/>
              </a:rPr>
              <a:t>MODIS_Terra_Aerosol,MODIS_Aqua_AOD_Deep_Blue_Land</a:t>
            </a:r>
            <a:r>
              <a:rPr lang="en-CA" sz="1000" dirty="0">
                <a:effectLst/>
                <a:latin typeface="Times New Roman" panose="02020603050405020304" pitchFamily="18" charset="0"/>
                <a:ea typeface="Calibri" panose="020F0502020204030204" pitchFamily="34" charset="0"/>
                <a:cs typeface="Times New Roman" panose="02020603050405020304" pitchFamily="18" charset="0"/>
              </a:rPr>
              <a:t>(hidden),</a:t>
            </a:r>
            <a:r>
              <a:rPr lang="en-CA" sz="1000" dirty="0" err="1">
                <a:effectLst/>
                <a:latin typeface="Times New Roman" panose="02020603050405020304" pitchFamily="18" charset="0"/>
                <a:ea typeface="Calibri" panose="020F0502020204030204" pitchFamily="34" charset="0"/>
                <a:cs typeface="Times New Roman" panose="02020603050405020304" pitchFamily="18" charset="0"/>
              </a:rPr>
              <a:t>MODIS_Terra_AOD_Deep_Blue_Land</a:t>
            </a:r>
            <a:r>
              <a:rPr lang="en-CA" sz="1000" dirty="0">
                <a:effectLst/>
                <a:latin typeface="Times New Roman" panose="02020603050405020304" pitchFamily="18" charset="0"/>
                <a:ea typeface="Calibri" panose="020F0502020204030204" pitchFamily="34" charset="0"/>
                <a:cs typeface="Times New Roman" panose="02020603050405020304" pitchFamily="18" charset="0"/>
              </a:rPr>
              <a:t>(hidden),</a:t>
            </a:r>
            <a:r>
              <a:rPr lang="en-CA" sz="1000" dirty="0" err="1">
                <a:effectLst/>
                <a:latin typeface="Times New Roman" panose="02020603050405020304" pitchFamily="18" charset="0"/>
                <a:ea typeface="Calibri" panose="020F0502020204030204" pitchFamily="34" charset="0"/>
                <a:cs typeface="Times New Roman" panose="02020603050405020304" pitchFamily="18" charset="0"/>
              </a:rPr>
              <a:t>VIIRS_SNPP_CorrectedReflectance_TrueColor</a:t>
            </a:r>
            <a:r>
              <a:rPr lang="en-CA" sz="1000" dirty="0">
                <a:effectLst/>
                <a:latin typeface="Times New Roman" panose="02020603050405020304" pitchFamily="18" charset="0"/>
                <a:ea typeface="Calibri" panose="020F0502020204030204" pitchFamily="34" charset="0"/>
                <a:cs typeface="Times New Roman" panose="02020603050405020304" pitchFamily="18" charset="0"/>
              </a:rPr>
              <a:t>(hidden),VIIRS_NOAA20_CorrectedReflectance_TrueColor(hidden),</a:t>
            </a:r>
            <a:r>
              <a:rPr lang="en-CA" sz="1000" dirty="0" err="1">
                <a:effectLst/>
                <a:latin typeface="Times New Roman" panose="02020603050405020304" pitchFamily="18" charset="0"/>
                <a:ea typeface="Calibri" panose="020F0502020204030204" pitchFamily="34" charset="0"/>
                <a:cs typeface="Times New Roman" panose="02020603050405020304" pitchFamily="18" charset="0"/>
              </a:rPr>
              <a:t>MODIS_Aqua_CorrectedReflectance_TrueColor</a:t>
            </a:r>
            <a:r>
              <a:rPr lang="en-CA" sz="1000" dirty="0">
                <a:effectLst/>
                <a:latin typeface="Times New Roman" panose="02020603050405020304" pitchFamily="18" charset="0"/>
                <a:ea typeface="Calibri" panose="020F0502020204030204" pitchFamily="34" charset="0"/>
                <a:cs typeface="Times New Roman" panose="02020603050405020304" pitchFamily="18" charset="0"/>
              </a:rPr>
              <a:t>(hidden),</a:t>
            </a:r>
            <a:r>
              <a:rPr lang="en-CA" sz="1000" dirty="0" err="1">
                <a:effectLst/>
                <a:latin typeface="Times New Roman" panose="02020603050405020304" pitchFamily="18" charset="0"/>
                <a:ea typeface="Calibri" panose="020F0502020204030204" pitchFamily="34" charset="0"/>
                <a:cs typeface="Times New Roman" panose="02020603050405020304" pitchFamily="18" charset="0"/>
              </a:rPr>
              <a:t>MODIS_Terra_CorrectedReflectance_TrueColor&amp;lg</a:t>
            </a:r>
            <a:r>
              <a:rPr lang="en-CA" sz="1000" dirty="0">
                <a:effectLst/>
                <a:latin typeface="Times New Roman" panose="02020603050405020304" pitchFamily="18" charset="0"/>
                <a:ea typeface="Calibri" panose="020F0502020204030204" pitchFamily="34" charset="0"/>
                <a:cs typeface="Times New Roman" panose="02020603050405020304" pitchFamily="18" charset="0"/>
              </a:rPr>
              <a:t>=</a:t>
            </a:r>
            <a:r>
              <a:rPr lang="en-CA" sz="1000" dirty="0" err="1">
                <a:effectLst/>
                <a:latin typeface="Times New Roman" panose="02020603050405020304" pitchFamily="18" charset="0"/>
                <a:ea typeface="Calibri" panose="020F0502020204030204" pitchFamily="34" charset="0"/>
                <a:cs typeface="Times New Roman" panose="02020603050405020304" pitchFamily="18" charset="0"/>
              </a:rPr>
              <a:t>true&amp;t</a:t>
            </a:r>
            <a:r>
              <a:rPr lang="en-CA" sz="1000" dirty="0">
                <a:effectLst/>
                <a:latin typeface="Times New Roman" panose="02020603050405020304" pitchFamily="18" charset="0"/>
                <a:ea typeface="Calibri" panose="020F0502020204030204" pitchFamily="34" charset="0"/>
                <a:cs typeface="Times New Roman" panose="02020603050405020304" pitchFamily="18" charset="0"/>
              </a:rPr>
              <a:t>=2019-08-15-T17%3A44%3A39Z</a:t>
            </a:r>
          </a:p>
        </p:txBody>
      </p:sp>
      <p:sp>
        <p:nvSpPr>
          <p:cNvPr id="4" name="Slide Number Placeholder 3"/>
          <p:cNvSpPr>
            <a:spLocks noGrp="1"/>
          </p:cNvSpPr>
          <p:nvPr>
            <p:ph type="sldNum" sz="quarter" idx="10"/>
          </p:nvPr>
        </p:nvSpPr>
        <p:spPr/>
        <p:txBody>
          <a:bodyPr/>
          <a:lstStyle/>
          <a:p>
            <a:fld id="{75A71414-E91A-4A70-8A18-0253681DF42A}" type="slidenum">
              <a:rPr lang="en-CA" smtClean="0"/>
              <a:t>2</a:t>
            </a:fld>
            <a:endParaRPr lang="en-CA"/>
          </a:p>
        </p:txBody>
      </p:sp>
    </p:spTree>
    <p:extLst>
      <p:ext uri="{BB962C8B-B14F-4D97-AF65-F5344CB8AC3E}">
        <p14:creationId xmlns:p14="http://schemas.microsoft.com/office/powerpoint/2010/main" val="40527116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Low"/>
            <a:r>
              <a:rPr lang="en-CA" sz="1000" b="1" i="1" dirty="0">
                <a:latin typeface="Times New Roman" panose="02020603050405020304" pitchFamily="18" charset="0"/>
                <a:cs typeface="Times New Roman" panose="02020603050405020304" pitchFamily="18" charset="0"/>
              </a:rPr>
              <a:t>Figure </a:t>
            </a:r>
            <a:r>
              <a:rPr lang="en-CA" sz="1000" b="1" i="1" dirty="0" smtClean="0">
                <a:latin typeface="Times New Roman" panose="02020603050405020304" pitchFamily="18" charset="0"/>
                <a:cs typeface="Times New Roman" panose="02020603050405020304" pitchFamily="18" charset="0"/>
              </a:rPr>
              <a:t>S2. </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MODIS-Terra true-colour image acquired at 22:00 UTC, May 29, 2005 blinking with its analogue SWIR</a:t>
            </a:r>
            <a:r>
              <a:rPr lang="en-CA" sz="1000" kern="1200" baseline="-25000" dirty="0">
                <a:solidFill>
                  <a:schemeClr val="tx1"/>
                </a:solidFill>
                <a:effectLst/>
                <a:latin typeface="Times New Roman" panose="02020603050405020304" pitchFamily="18" charset="0"/>
                <a:ea typeface="+mn-ea"/>
                <a:cs typeface="Times New Roman" panose="02020603050405020304" pitchFamily="18" charset="0"/>
              </a:rPr>
              <a:t> </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image. The upper half of the MISR frame</a:t>
            </a:r>
            <a:r>
              <a:rPr lang="en-CA" sz="1000" kern="1200" baseline="0" dirty="0">
                <a:solidFill>
                  <a:schemeClr val="tx1"/>
                </a:solidFill>
                <a:effectLst/>
                <a:latin typeface="Times New Roman" panose="02020603050405020304" pitchFamily="18" charset="0"/>
                <a:ea typeface="+mn-ea"/>
                <a:cs typeface="Times New Roman" panose="02020603050405020304" pitchFamily="18" charset="0"/>
              </a:rPr>
              <a:t> (the </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red broken-line rectangle) encloses a more opaque white CM layer or plume (as seen in the blinking SWIR image) that we chose to focus on in terms of the MISR plume height retrievals of Figure </a:t>
            </a:r>
            <a:r>
              <a:rPr lang="en-CA" sz="1000" kern="1200" dirty="0" smtClean="0">
                <a:solidFill>
                  <a:schemeClr val="tx1"/>
                </a:solidFill>
                <a:effectLst/>
                <a:latin typeface="Times New Roman" panose="02020603050405020304" pitchFamily="18" charset="0"/>
                <a:ea typeface="+mn-ea"/>
                <a:cs typeface="Times New Roman" panose="02020603050405020304" pitchFamily="18" charset="0"/>
              </a:rPr>
              <a:t>S4. </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This MODIS image shows the western portion of the Canadian Arctic Archipelago from Banks Island in the south to southern Ellesmere Island in the north and the Arctic Ocean to the west of the Archipelago. Coarse mode (CM) particles such as cloud, because of their essentially neutral backscatter spectra, would appear white in both the true colour and SWIR images while snow appears as cyan colored in the latter</a:t>
            </a:r>
            <a:r>
              <a:rPr lang="en-CA" sz="1000" kern="1200" baseline="30000" dirty="0">
                <a:solidFill>
                  <a:schemeClr val="tx1"/>
                </a:solidFill>
                <a:effectLst/>
                <a:latin typeface="Times New Roman" panose="02020603050405020304" pitchFamily="18" charset="0"/>
                <a:ea typeface="+mn-ea"/>
                <a:cs typeface="Times New Roman" panose="02020603050405020304" pitchFamily="18" charset="0"/>
              </a:rPr>
              <a:t>1</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a:t>
            </a:r>
          </a:p>
          <a:p>
            <a:pPr algn="justLow"/>
            <a:endParaRPr lang="en-US" sz="1000" kern="1200" dirty="0">
              <a:solidFill>
                <a:schemeClr val="tx1"/>
              </a:solidFill>
              <a:effectLst/>
              <a:latin typeface="Times New Roman" panose="02020603050405020304" pitchFamily="18" charset="0"/>
              <a:ea typeface="+mn-ea"/>
              <a:cs typeface="Times New Roman" panose="02020603050405020304" pitchFamily="18" charset="0"/>
            </a:endParaRPr>
          </a:p>
          <a:p>
            <a:pPr algn="justLow"/>
            <a:endParaRPr lang="en-US" sz="1000" kern="1200" dirty="0">
              <a:solidFill>
                <a:schemeClr val="tx1"/>
              </a:solidFill>
              <a:effectLst/>
              <a:latin typeface="Times New Roman" panose="02020603050405020304" pitchFamily="18" charset="0"/>
              <a:ea typeface="+mn-ea"/>
              <a:cs typeface="Times New Roman" panose="02020603050405020304" pitchFamily="18" charset="0"/>
            </a:endParaRPr>
          </a:p>
          <a:p>
            <a:pPr algn="justLow"/>
            <a:r>
              <a:rPr lang="en-CA" sz="1000" kern="1200" baseline="30000" dirty="0">
                <a:solidFill>
                  <a:schemeClr val="tx1"/>
                </a:solidFill>
                <a:effectLst/>
                <a:latin typeface="Times New Roman" panose="02020603050405020304" pitchFamily="18" charset="0"/>
                <a:ea typeface="+mn-ea"/>
                <a:cs typeface="Times New Roman" panose="02020603050405020304" pitchFamily="18" charset="0"/>
              </a:rPr>
              <a:t>1 </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Because of the weak reflectance of snow in the NIR and SWIR; see Schlundt et al., 2011 for example</a:t>
            </a:r>
            <a:endParaRPr lang="en-US" sz="1000" kern="12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0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75A71414-E91A-4A70-8A18-0253681DF42A}" type="slidenum">
              <a:rPr lang="en-CA" smtClean="0"/>
              <a:t>3</a:t>
            </a:fld>
            <a:endParaRPr lang="en-CA"/>
          </a:p>
        </p:txBody>
      </p:sp>
    </p:spTree>
    <p:extLst>
      <p:ext uri="{BB962C8B-B14F-4D97-AF65-F5344CB8AC3E}">
        <p14:creationId xmlns:p14="http://schemas.microsoft.com/office/powerpoint/2010/main" val="5314992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Low"/>
            <a:r>
              <a:rPr lang="en-CA" sz="1000" b="1" i="1" dirty="0">
                <a:latin typeface="Times New Roman" panose="02020603050405020304" pitchFamily="18" charset="0"/>
                <a:cs typeface="Times New Roman" panose="02020603050405020304" pitchFamily="18" charset="0"/>
              </a:rPr>
              <a:t>Figure </a:t>
            </a:r>
            <a:r>
              <a:rPr lang="en-CA" sz="1000" b="1" i="1" dirty="0" smtClean="0">
                <a:latin typeface="Times New Roman" panose="02020603050405020304" pitchFamily="18" charset="0"/>
                <a:cs typeface="Times New Roman" panose="02020603050405020304" pitchFamily="18" charset="0"/>
              </a:rPr>
              <a:t>S3a</a:t>
            </a:r>
            <a:r>
              <a:rPr lang="en-CA" sz="1000" b="1" i="1" dirty="0">
                <a:latin typeface="Times New Roman" panose="02020603050405020304" pitchFamily="18" charset="0"/>
                <a:cs typeface="Times New Roman" panose="02020603050405020304" pitchFamily="18" charset="0"/>
              </a:rPr>
              <a:t>. </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The BTD</a:t>
            </a:r>
            <a:r>
              <a:rPr lang="en-CA" sz="1000" kern="1200" baseline="-25000" dirty="0">
                <a:solidFill>
                  <a:schemeClr val="tx1"/>
                </a:solidFill>
                <a:effectLst/>
                <a:latin typeface="Times New Roman" panose="02020603050405020304" pitchFamily="18" charset="0"/>
                <a:ea typeface="+mn-ea"/>
                <a:cs typeface="Times New Roman" panose="02020603050405020304" pitchFamily="18" charset="0"/>
              </a:rPr>
              <a:t>11-12 </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image</a:t>
            </a:r>
            <a:r>
              <a:rPr lang="en-CA" sz="1000" kern="1200" baseline="30000" dirty="0">
                <a:solidFill>
                  <a:schemeClr val="tx1"/>
                </a:solidFill>
                <a:effectLst/>
                <a:latin typeface="Times New Roman" panose="02020603050405020304" pitchFamily="18" charset="0"/>
                <a:ea typeface="+mn-ea"/>
                <a:cs typeface="Times New Roman" panose="02020603050405020304" pitchFamily="18" charset="0"/>
              </a:rPr>
              <a:t>1</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 blinking with the SWIR image of Figure </a:t>
            </a:r>
            <a:r>
              <a:rPr lang="en-CA" sz="1000" kern="1200" dirty="0" smtClean="0">
                <a:solidFill>
                  <a:schemeClr val="tx1"/>
                </a:solidFill>
                <a:effectLst/>
                <a:latin typeface="Times New Roman" panose="02020603050405020304" pitchFamily="18" charset="0"/>
                <a:ea typeface="+mn-ea"/>
                <a:cs typeface="Times New Roman" panose="02020603050405020304" pitchFamily="18" charset="0"/>
              </a:rPr>
              <a:t>S2. </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The red broken-line rectangle,</a:t>
            </a:r>
            <a:r>
              <a:rPr lang="en-CA" sz="1000" kern="1200" baseline="0" dirty="0">
                <a:solidFill>
                  <a:schemeClr val="tx1"/>
                </a:solidFill>
                <a:effectLst/>
                <a:latin typeface="Times New Roman" panose="02020603050405020304" pitchFamily="18" charset="0"/>
                <a:ea typeface="+mn-ea"/>
                <a:cs typeface="Times New Roman" panose="02020603050405020304" pitchFamily="18" charset="0"/>
              </a:rPr>
              <a:t> as discussed in the caption of Figure </a:t>
            </a:r>
            <a:r>
              <a:rPr lang="en-CA" sz="1000" kern="1200" baseline="0" dirty="0" smtClean="0">
                <a:solidFill>
                  <a:schemeClr val="tx1"/>
                </a:solidFill>
                <a:effectLst/>
                <a:latin typeface="Times New Roman" panose="02020603050405020304" pitchFamily="18" charset="0"/>
                <a:ea typeface="+mn-ea"/>
                <a:cs typeface="Times New Roman" panose="02020603050405020304" pitchFamily="18" charset="0"/>
              </a:rPr>
              <a:t>S2, </a:t>
            </a:r>
            <a:r>
              <a:rPr lang="en-CA" sz="1000" kern="1200" baseline="0" dirty="0">
                <a:solidFill>
                  <a:schemeClr val="tx1"/>
                </a:solidFill>
                <a:effectLst/>
                <a:latin typeface="Times New Roman" panose="02020603050405020304" pitchFamily="18" charset="0"/>
                <a:ea typeface="+mn-ea"/>
                <a:cs typeface="Times New Roman" panose="02020603050405020304" pitchFamily="18" charset="0"/>
              </a:rPr>
              <a:t>represents the MISR frame</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 In blinking mode one can observe negative BTD</a:t>
            </a:r>
            <a:r>
              <a:rPr lang="en-CA" sz="1000" kern="1200" baseline="-25000" dirty="0">
                <a:solidFill>
                  <a:schemeClr val="tx1"/>
                </a:solidFill>
                <a:effectLst/>
                <a:latin typeface="Times New Roman" panose="02020603050405020304" pitchFamily="18" charset="0"/>
                <a:ea typeface="+mn-ea"/>
                <a:cs typeface="Times New Roman" panose="02020603050405020304" pitchFamily="18" charset="0"/>
              </a:rPr>
              <a:t>11-12</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 (light blue to darker blue) layers that correspond to the white CM layer of the SWIR image. In general the bluish areas are far from any possible local dust sources. </a:t>
            </a:r>
          </a:p>
          <a:p>
            <a:pPr algn="justLow"/>
            <a:endParaRPr lang="en-CA" sz="1000" kern="1200" dirty="0">
              <a:solidFill>
                <a:schemeClr val="tx1"/>
              </a:solidFill>
              <a:effectLst/>
              <a:latin typeface="Times New Roman" panose="02020603050405020304" pitchFamily="18" charset="0"/>
              <a:ea typeface="+mn-ea"/>
              <a:cs typeface="Times New Roman" panose="02020603050405020304" pitchFamily="18" charset="0"/>
            </a:endParaRPr>
          </a:p>
          <a:p>
            <a:pPr algn="justLow"/>
            <a:r>
              <a:rPr lang="en-CA" sz="1000" kern="1200" baseline="30000" dirty="0">
                <a:solidFill>
                  <a:schemeClr val="tx1"/>
                </a:solidFill>
                <a:effectLst/>
                <a:latin typeface="Times New Roman" panose="02020603050405020304" pitchFamily="18" charset="0"/>
                <a:ea typeface="+mn-ea"/>
                <a:cs typeface="Times New Roman" panose="02020603050405020304" pitchFamily="18" charset="0"/>
              </a:rPr>
              <a:t>1 </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With an added corner, to the southwest, taken from the next sequential MODIS image (added for spatial context)</a:t>
            </a:r>
            <a:endParaRPr lang="en-US" sz="1000" kern="12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0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75A71414-E91A-4A70-8A18-0253681DF42A}" type="slidenum">
              <a:rPr lang="en-CA" smtClean="0"/>
              <a:t>4</a:t>
            </a:fld>
            <a:endParaRPr lang="en-CA"/>
          </a:p>
        </p:txBody>
      </p:sp>
    </p:spTree>
    <p:extLst>
      <p:ext uri="{BB962C8B-B14F-4D97-AF65-F5344CB8AC3E}">
        <p14:creationId xmlns:p14="http://schemas.microsoft.com/office/powerpoint/2010/main" val="35836980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000" b="1" i="1" dirty="0">
                <a:latin typeface="Times New Roman" panose="02020603050405020304" pitchFamily="18" charset="0"/>
                <a:cs typeface="Times New Roman" panose="02020603050405020304" pitchFamily="18" charset="0"/>
              </a:rPr>
              <a:t>Figure </a:t>
            </a:r>
            <a:r>
              <a:rPr lang="en-CA" sz="1000" b="1" i="1" dirty="0" smtClean="0">
                <a:latin typeface="Times New Roman" panose="02020603050405020304" pitchFamily="18" charset="0"/>
                <a:cs typeface="Times New Roman" panose="02020603050405020304" pitchFamily="18" charset="0"/>
              </a:rPr>
              <a:t>S3b</a:t>
            </a:r>
            <a:r>
              <a:rPr lang="en-CA" sz="1000" b="1" i="1" dirty="0">
                <a:latin typeface="Times New Roman" panose="02020603050405020304" pitchFamily="18" charset="0"/>
                <a:cs typeface="Times New Roman" panose="02020603050405020304" pitchFamily="18" charset="0"/>
              </a:rPr>
              <a:t>. </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The BTD</a:t>
            </a:r>
            <a:r>
              <a:rPr lang="en-CA" sz="1000" kern="1200" baseline="-25000" dirty="0">
                <a:solidFill>
                  <a:schemeClr val="tx1"/>
                </a:solidFill>
                <a:effectLst/>
                <a:latin typeface="Times New Roman" panose="02020603050405020304" pitchFamily="18" charset="0"/>
                <a:ea typeface="+mn-ea"/>
                <a:cs typeface="Times New Roman" panose="02020603050405020304" pitchFamily="18" charset="0"/>
              </a:rPr>
              <a:t>11-12 </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image of Figure </a:t>
            </a:r>
            <a:r>
              <a:rPr lang="en-CA" sz="1000" kern="1200" dirty="0" smtClean="0">
                <a:solidFill>
                  <a:schemeClr val="tx1"/>
                </a:solidFill>
                <a:effectLst/>
                <a:latin typeface="Times New Roman" panose="02020603050405020304" pitchFamily="18" charset="0"/>
                <a:ea typeface="+mn-ea"/>
                <a:cs typeface="Times New Roman" panose="02020603050405020304" pitchFamily="18" charset="0"/>
              </a:rPr>
              <a:t>S3a </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blinking with the MODIS cloud phase product. The larger amplitude negative BTD</a:t>
            </a:r>
            <a:r>
              <a:rPr lang="en-CA" sz="1000" kern="1200" baseline="-25000" dirty="0">
                <a:solidFill>
                  <a:schemeClr val="tx1"/>
                </a:solidFill>
                <a:effectLst/>
                <a:latin typeface="Times New Roman" panose="02020603050405020304" pitchFamily="18" charset="0"/>
                <a:ea typeface="+mn-ea"/>
                <a:cs typeface="Times New Roman" panose="02020603050405020304" pitchFamily="18" charset="0"/>
              </a:rPr>
              <a:t>11-12</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 regions generally correspond to “Liquid Cloud” class. The optical depths of the liquid phase clouds are &gt;~ 6 (MODIS “Cloud Optical Thickness” product)</a:t>
            </a:r>
            <a:endParaRPr lang="en-CA" sz="10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75A71414-E91A-4A70-8A18-0253681DF42A}" type="slidenum">
              <a:rPr lang="en-CA" smtClean="0"/>
              <a:t>5</a:t>
            </a:fld>
            <a:endParaRPr lang="en-CA"/>
          </a:p>
        </p:txBody>
      </p:sp>
    </p:spTree>
    <p:extLst>
      <p:ext uri="{BB962C8B-B14F-4D97-AF65-F5344CB8AC3E}">
        <p14:creationId xmlns:p14="http://schemas.microsoft.com/office/powerpoint/2010/main" val="40001836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Low"/>
            <a:r>
              <a:rPr lang="en-CA" sz="1000" b="1" i="1" dirty="0">
                <a:latin typeface="Times New Roman" panose="02020603050405020304" pitchFamily="18" charset="0"/>
                <a:cs typeface="Times New Roman" panose="02020603050405020304" pitchFamily="18" charset="0"/>
              </a:rPr>
              <a:t>Figure </a:t>
            </a:r>
            <a:r>
              <a:rPr lang="en-CA" sz="1000" b="1" i="1" dirty="0" smtClean="0">
                <a:latin typeface="Times New Roman" panose="02020603050405020304" pitchFamily="18" charset="0"/>
                <a:cs typeface="Times New Roman" panose="02020603050405020304" pitchFamily="18" charset="0"/>
              </a:rPr>
              <a:t>S4. </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MISR nadir image (upon which is superimposed the coloured MISR height retrievals) blinking with the MODIS SWIR image of Figures </a:t>
            </a:r>
            <a:r>
              <a:rPr lang="en-CA" sz="1000" kern="1200" dirty="0" smtClean="0">
                <a:solidFill>
                  <a:schemeClr val="tx1"/>
                </a:solidFill>
                <a:effectLst/>
                <a:latin typeface="Times New Roman" panose="02020603050405020304" pitchFamily="18" charset="0"/>
                <a:ea typeface="+mn-ea"/>
                <a:cs typeface="Times New Roman" panose="02020603050405020304" pitchFamily="18" charset="0"/>
              </a:rPr>
              <a:t>S2 </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and </a:t>
            </a:r>
            <a:r>
              <a:rPr lang="en-CA" sz="1000" kern="1200" dirty="0" smtClean="0">
                <a:solidFill>
                  <a:schemeClr val="tx1"/>
                </a:solidFill>
                <a:effectLst/>
                <a:latin typeface="Times New Roman" panose="02020603050405020304" pitchFamily="18" charset="0"/>
                <a:ea typeface="+mn-ea"/>
                <a:cs typeface="Times New Roman" panose="02020603050405020304" pitchFamily="18" charset="0"/>
              </a:rPr>
              <a:t>S3. </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The nadir image was acquired at 23:00 UTC on May 29, 2005</a:t>
            </a:r>
            <a:r>
              <a:rPr lang="en-CA" sz="1000" kern="1200" baseline="30000" dirty="0">
                <a:solidFill>
                  <a:schemeClr val="tx1"/>
                </a:solidFill>
                <a:effectLst/>
                <a:latin typeface="Times New Roman" panose="02020603050405020304" pitchFamily="18" charset="0"/>
                <a:ea typeface="+mn-ea"/>
                <a:cs typeface="Times New Roman" panose="02020603050405020304" pitchFamily="18" charset="0"/>
              </a:rPr>
              <a:t>1</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 its</a:t>
            </a:r>
            <a:r>
              <a:rPr lang="en-CA" sz="1000" kern="1200" baseline="0" dirty="0">
                <a:solidFill>
                  <a:schemeClr val="tx1"/>
                </a:solidFill>
                <a:effectLst/>
                <a:latin typeface="Times New Roman" panose="02020603050405020304" pitchFamily="18" charset="0"/>
                <a:ea typeface="+mn-ea"/>
                <a:cs typeface="Times New Roman" panose="02020603050405020304" pitchFamily="18" charset="0"/>
              </a:rPr>
              <a:t> upper 1/3 (corresponding to the region of MISR height retrievals) overlaps </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the opaque white CM layer seen in the blinking SWIR image (which is truncated to the size of the MISR nadir image). The MISR frame (the</a:t>
            </a:r>
            <a:r>
              <a:rPr lang="en-CA" sz="1000"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red broken-line rectangle whose geographic position is shown on the inset map to the left) corresponds to the MISR frame seen in Figures </a:t>
            </a:r>
            <a:r>
              <a:rPr lang="en-CA" sz="1000" kern="1200" dirty="0" smtClean="0">
                <a:solidFill>
                  <a:schemeClr val="tx1"/>
                </a:solidFill>
                <a:effectLst/>
                <a:latin typeface="Times New Roman" panose="02020603050405020304" pitchFamily="18" charset="0"/>
                <a:ea typeface="+mn-ea"/>
                <a:cs typeface="Times New Roman" panose="02020603050405020304" pitchFamily="18" charset="0"/>
              </a:rPr>
              <a:t>S2 </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and </a:t>
            </a:r>
            <a:r>
              <a:rPr lang="en-CA" sz="1000" kern="1200" dirty="0" smtClean="0">
                <a:solidFill>
                  <a:schemeClr val="tx1"/>
                </a:solidFill>
                <a:effectLst/>
                <a:latin typeface="Times New Roman" panose="02020603050405020304" pitchFamily="18" charset="0"/>
                <a:ea typeface="+mn-ea"/>
                <a:cs typeface="Times New Roman" panose="02020603050405020304" pitchFamily="18" charset="0"/>
              </a:rPr>
              <a:t>S3.</a:t>
            </a:r>
            <a:endParaRPr lang="en-CA" sz="1000" kern="1200" dirty="0">
              <a:solidFill>
                <a:schemeClr val="tx1"/>
              </a:solidFill>
              <a:effectLst/>
              <a:latin typeface="Times New Roman" panose="02020603050405020304" pitchFamily="18" charset="0"/>
              <a:ea typeface="+mn-ea"/>
              <a:cs typeface="Times New Roman" panose="02020603050405020304" pitchFamily="18" charset="0"/>
            </a:endParaRPr>
          </a:p>
          <a:p>
            <a:pPr algn="justLow"/>
            <a:endParaRPr lang="en-CA" sz="1000" kern="1200" baseline="30000" dirty="0">
              <a:solidFill>
                <a:schemeClr val="tx1"/>
              </a:solidFill>
              <a:effectLst/>
              <a:latin typeface="Times New Roman" panose="02020603050405020304" pitchFamily="18" charset="0"/>
              <a:ea typeface="+mn-ea"/>
              <a:cs typeface="Times New Roman" panose="02020603050405020304" pitchFamily="18" charset="0"/>
            </a:endParaRPr>
          </a:p>
          <a:p>
            <a:pPr algn="justLow"/>
            <a:r>
              <a:rPr lang="en-CA" sz="1000" kern="1200" baseline="30000" dirty="0">
                <a:solidFill>
                  <a:schemeClr val="tx1"/>
                </a:solidFill>
                <a:effectLst/>
                <a:latin typeface="Times New Roman" panose="02020603050405020304" pitchFamily="18" charset="0"/>
                <a:ea typeface="+mn-ea"/>
                <a:cs typeface="Times New Roman" panose="02020603050405020304" pitchFamily="18" charset="0"/>
              </a:rPr>
              <a:t>1 </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One hour later than the MODIS SWIR image. There was no MISR imagery during the orbit line of those figures.</a:t>
            </a:r>
            <a:endParaRPr lang="en-US" sz="1000" kern="12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0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75A71414-E91A-4A70-8A18-0253681DF42A}" type="slidenum">
              <a:rPr lang="en-CA" smtClean="0"/>
              <a:t>6</a:t>
            </a:fld>
            <a:endParaRPr lang="en-CA"/>
          </a:p>
        </p:txBody>
      </p:sp>
    </p:spTree>
    <p:extLst>
      <p:ext uri="{BB962C8B-B14F-4D97-AF65-F5344CB8AC3E}">
        <p14:creationId xmlns:p14="http://schemas.microsoft.com/office/powerpoint/2010/main" val="6002872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Low"/>
            <a:r>
              <a:rPr lang="en-CA" sz="1000" b="1" i="1" kern="1200" dirty="0">
                <a:solidFill>
                  <a:schemeClr val="tx1"/>
                </a:solidFill>
                <a:effectLst/>
                <a:latin typeface="Times New Roman" panose="02020603050405020304" pitchFamily="18" charset="0"/>
                <a:ea typeface="+mn-ea"/>
                <a:cs typeface="Times New Roman" panose="02020603050405020304" pitchFamily="18" charset="0"/>
              </a:rPr>
              <a:t>Figure </a:t>
            </a:r>
            <a:r>
              <a:rPr lang="en-CA" sz="1000" b="1" i="1" kern="1200" dirty="0" smtClean="0">
                <a:solidFill>
                  <a:schemeClr val="tx1"/>
                </a:solidFill>
                <a:effectLst/>
                <a:latin typeface="Times New Roman" panose="02020603050405020304" pitchFamily="18" charset="0"/>
                <a:ea typeface="+mn-ea"/>
                <a:cs typeface="Times New Roman" panose="02020603050405020304" pitchFamily="18" charset="0"/>
              </a:rPr>
              <a:t>S5</a:t>
            </a:r>
            <a:r>
              <a:rPr lang="en-US" sz="1000" b="1" i="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000" b="0" i="0" kern="1200" dirty="0">
                <a:solidFill>
                  <a:schemeClr val="tx1"/>
                </a:solidFill>
                <a:effectLst/>
                <a:latin typeface="Times New Roman" panose="02020603050405020304" pitchFamily="18" charset="0"/>
                <a:ea typeface="+mn-ea"/>
                <a:cs typeface="Times New Roman" panose="02020603050405020304" pitchFamily="18" charset="0"/>
              </a:rPr>
              <a:t>3D frequency-of-occurrence histograms of </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MISR-derived plume heights and wind speed for all the height</a:t>
            </a:r>
            <a:r>
              <a:rPr lang="en-CA" sz="1000" kern="1200" baseline="0" dirty="0">
                <a:solidFill>
                  <a:schemeClr val="tx1"/>
                </a:solidFill>
                <a:effectLst/>
                <a:latin typeface="Times New Roman" panose="02020603050405020304" pitchFamily="18" charset="0"/>
                <a:ea typeface="+mn-ea"/>
                <a:cs typeface="Times New Roman" panose="02020603050405020304" pitchFamily="18" charset="0"/>
              </a:rPr>
              <a:t> retrieval pixels seen</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 on Figure </a:t>
            </a:r>
            <a:r>
              <a:rPr lang="en-CA" sz="1000" kern="1200" dirty="0" smtClean="0">
                <a:solidFill>
                  <a:schemeClr val="tx1"/>
                </a:solidFill>
                <a:effectLst/>
                <a:latin typeface="Times New Roman" panose="02020603050405020304" pitchFamily="18" charset="0"/>
                <a:ea typeface="+mn-ea"/>
                <a:cs typeface="Times New Roman" panose="02020603050405020304" pitchFamily="18" charset="0"/>
              </a:rPr>
              <a:t>S4. </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The plume speed and wind-corrected plume height maximum</a:t>
            </a:r>
            <a:r>
              <a:rPr lang="en-CA" sz="1000"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are substantial and very low-altitude (~ 12 m/s or 42 km / hr and ~ 0.3 – 0.4 km). The</a:t>
            </a:r>
            <a:r>
              <a:rPr lang="en-CA" sz="1000" kern="1200" baseline="0" dirty="0">
                <a:solidFill>
                  <a:schemeClr val="tx1"/>
                </a:solidFill>
                <a:effectLst/>
                <a:latin typeface="Times New Roman" panose="02020603050405020304" pitchFamily="18" charset="0"/>
                <a:ea typeface="+mn-ea"/>
                <a:cs typeface="Times New Roman" panose="02020603050405020304" pitchFamily="18" charset="0"/>
              </a:rPr>
              <a:t> 22:00 MODIS-Terra products are largely liquid cloud phase with CODs &gt;~ 6</a:t>
            </a:r>
            <a:r>
              <a:rPr lang="en-CA" sz="1000" kern="1200" baseline="0" dirty="0">
                <a:solidFill>
                  <a:schemeClr val="tx1"/>
                </a:solidFill>
                <a:effectLst/>
                <a:latin typeface="Times New Roman" panose="02020603050405020304" pitchFamily="18" charset="0"/>
                <a:ea typeface="+mn-ea"/>
                <a:cs typeface="Times New Roman" panose="02020603050405020304" pitchFamily="18" charset="0"/>
                <a:sym typeface="Symbol" panose="05050102010706020507" pitchFamily="18" charset="2"/>
              </a:rPr>
              <a:t>.</a:t>
            </a:r>
            <a:endParaRPr lang="en-US" sz="1000" kern="12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000"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75A71414-E91A-4A70-8A18-0253681DF42A}" type="slidenum">
              <a:rPr lang="en-CA" smtClean="0"/>
              <a:t>7</a:t>
            </a:fld>
            <a:endParaRPr lang="en-CA"/>
          </a:p>
        </p:txBody>
      </p:sp>
    </p:spTree>
    <p:extLst>
      <p:ext uri="{BB962C8B-B14F-4D97-AF65-F5344CB8AC3E}">
        <p14:creationId xmlns:p14="http://schemas.microsoft.com/office/powerpoint/2010/main" val="16417199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Low"/>
            <a:r>
              <a:rPr lang="en-CA" sz="1000" b="1" i="1" kern="1200" dirty="0">
                <a:solidFill>
                  <a:schemeClr val="tx1"/>
                </a:solidFill>
                <a:effectLst/>
                <a:latin typeface="Times New Roman" panose="02020603050405020304" pitchFamily="18" charset="0"/>
                <a:ea typeface="+mn-ea"/>
                <a:cs typeface="Times New Roman" panose="02020603050405020304" pitchFamily="18" charset="0"/>
              </a:rPr>
              <a:t>Figure </a:t>
            </a:r>
            <a:r>
              <a:rPr lang="en-CA" sz="1000" b="1" i="1" kern="1200" dirty="0" smtClean="0">
                <a:solidFill>
                  <a:schemeClr val="tx1"/>
                </a:solidFill>
                <a:effectLst/>
                <a:latin typeface="Times New Roman" panose="02020603050405020304" pitchFamily="18" charset="0"/>
                <a:ea typeface="+mn-ea"/>
                <a:cs typeface="Times New Roman" panose="02020603050405020304" pitchFamily="18" charset="0"/>
              </a:rPr>
              <a:t>S6.</a:t>
            </a:r>
            <a:r>
              <a:rPr lang="en-US" sz="1000" b="1" i="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CA" sz="1000" kern="1200" dirty="0" smtClean="0">
                <a:solidFill>
                  <a:schemeClr val="tx1"/>
                </a:solidFill>
                <a:effectLst/>
                <a:latin typeface="Times New Roman" panose="02020603050405020304" pitchFamily="18" charset="0"/>
                <a:ea typeface="+mn-ea"/>
                <a:cs typeface="Times New Roman" panose="02020603050405020304" pitchFamily="18" charset="0"/>
              </a:rPr>
              <a:t>NSHSRL </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(North Slope High Spectral Resolution Lidar) backscatter coefficient (</a:t>
            </a:r>
            <a:r>
              <a:rPr lang="en-CA" sz="1000" kern="1200" dirty="0">
                <a:solidFill>
                  <a:schemeClr val="tx1"/>
                </a:solidFill>
                <a:effectLst/>
                <a:latin typeface="Times New Roman" panose="02020603050405020304" pitchFamily="18" charset="0"/>
                <a:ea typeface="+mn-ea"/>
                <a:cs typeface="Times New Roman" panose="02020603050405020304" pitchFamily="18" charset="0"/>
                <a:sym typeface="Symbol" panose="05050102010706020507" pitchFamily="18" charset="2"/>
              </a:rPr>
              <a:t></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 profile blinking with NSHSRL depolarization ratio (DR) profile and with the NSA-KAZR radar profile acquired at the Barrow ARM site. The very low DR indicates that the reddish NSHSRL backscatter coefficient profile is likely dominated by a water plume composed of supercooled droplets* (</a:t>
            </a:r>
            <a:r>
              <a:rPr lang="en-CA" sz="1000" u="none" kern="1200" dirty="0">
                <a:solidFill>
                  <a:schemeClr val="tx1"/>
                </a:solidFill>
                <a:effectLst/>
                <a:latin typeface="Times New Roman" panose="02020603050405020304" pitchFamily="18" charset="0"/>
                <a:ea typeface="+mn-ea"/>
                <a:cs typeface="Times New Roman" panose="02020603050405020304" pitchFamily="18" charset="0"/>
              </a:rPr>
              <a:t>mixed with ice crystals according to the radar profile; we will continue to refer to a water plume where the DR is very small, even though the total plume is, in general, mixed phase</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 The optical depth of the water plume is large (see below): </a:t>
            </a:r>
            <a:r>
              <a:rPr lang="en-CA" sz="1000" kern="1200" baseline="0" dirty="0">
                <a:solidFill>
                  <a:schemeClr val="tx1"/>
                </a:solidFill>
                <a:effectLst/>
                <a:latin typeface="Times New Roman" panose="02020603050405020304" pitchFamily="18" charset="0"/>
                <a:ea typeface="+mn-ea"/>
                <a:cs typeface="Times New Roman" panose="02020603050405020304" pitchFamily="18" charset="0"/>
              </a:rPr>
              <a:t>in fact it appears to cut off a non-trivial portion of the plume (to the point where CM particle plumes, seen in the radar profile, are not seen in the lidar profile). </a:t>
            </a:r>
            <a:r>
              <a:rPr lang="en-CA" sz="1000" kern="1200" baseline="0" dirty="0" smtClean="0">
                <a:solidFill>
                  <a:schemeClr val="tx1"/>
                </a:solidFill>
                <a:effectLst/>
                <a:latin typeface="Times New Roman" panose="02020603050405020304" pitchFamily="18" charset="0"/>
                <a:ea typeface="+mn-ea"/>
                <a:cs typeface="Times New Roman" panose="02020603050405020304" pitchFamily="18" charset="0"/>
              </a:rPr>
              <a:t>Note </a:t>
            </a:r>
            <a:r>
              <a:rPr lang="en-CA" sz="1000" kern="1200" baseline="0" dirty="0">
                <a:solidFill>
                  <a:schemeClr val="tx1"/>
                </a:solidFill>
                <a:effectLst/>
                <a:latin typeface="Times New Roman" panose="02020603050405020304" pitchFamily="18" charset="0"/>
                <a:ea typeface="+mn-ea"/>
                <a:cs typeface="Times New Roman" panose="02020603050405020304" pitchFamily="18" charset="0"/>
              </a:rPr>
              <a:t>“doubling” of the water plume around 22:00 UT continues on during March 23 until about 03:10 UT when the upper plume appears to disperse. The pink dashed curves represent the hypothesized boundaries of the liquid water plume (the boundaries that were used in the MODTRAN BTD</a:t>
            </a:r>
            <a:r>
              <a:rPr lang="en-CA" sz="1000" kern="1200" baseline="-25000" dirty="0">
                <a:solidFill>
                  <a:schemeClr val="tx1"/>
                </a:solidFill>
                <a:effectLst/>
                <a:latin typeface="Times New Roman" panose="02020603050405020304" pitchFamily="18" charset="0"/>
                <a:ea typeface="+mn-ea"/>
                <a:cs typeface="Times New Roman" panose="02020603050405020304" pitchFamily="18" charset="0"/>
              </a:rPr>
              <a:t>11-12</a:t>
            </a:r>
            <a:r>
              <a:rPr lang="en-CA" sz="1000" kern="1200" baseline="0" dirty="0">
                <a:solidFill>
                  <a:schemeClr val="tx1"/>
                </a:solidFill>
                <a:effectLst/>
                <a:latin typeface="Times New Roman" panose="02020603050405020304" pitchFamily="18" charset="0"/>
                <a:ea typeface="+mn-ea"/>
                <a:cs typeface="Times New Roman" panose="02020603050405020304" pitchFamily="18" charset="0"/>
              </a:rPr>
              <a:t> simulations of Figure 1). That we can hypothesize a water or mixed phase plume above the apparent upper-boundary lidar </a:t>
            </a:r>
            <a:r>
              <a:rPr lang="en-CA" sz="1000" kern="1200" baseline="0" dirty="0" err="1">
                <a:solidFill>
                  <a:schemeClr val="tx1"/>
                </a:solidFill>
                <a:effectLst/>
                <a:latin typeface="Times New Roman" panose="02020603050405020304" pitchFamily="18" charset="0"/>
                <a:ea typeface="+mn-ea"/>
                <a:cs typeface="Times New Roman" panose="02020603050405020304" pitchFamily="18" charset="0"/>
              </a:rPr>
              <a:t>cutoff</a:t>
            </a:r>
            <a:r>
              <a:rPr lang="en-CA" sz="1000" kern="1200" baseline="0" dirty="0">
                <a:solidFill>
                  <a:schemeClr val="tx1"/>
                </a:solidFill>
                <a:effectLst/>
                <a:latin typeface="Times New Roman" panose="02020603050405020304" pitchFamily="18" charset="0"/>
                <a:ea typeface="+mn-ea"/>
                <a:cs typeface="Times New Roman" panose="02020603050405020304" pitchFamily="18" charset="0"/>
              </a:rPr>
              <a:t> is argued below.</a:t>
            </a:r>
          </a:p>
          <a:p>
            <a:pPr algn="justLow"/>
            <a:endParaRPr lang="en-CA" sz="1000" kern="1200" baseline="0" dirty="0">
              <a:solidFill>
                <a:schemeClr val="tx1"/>
              </a:solidFill>
              <a:effectLst/>
              <a:latin typeface="Times New Roman" panose="02020603050405020304" pitchFamily="18" charset="0"/>
              <a:ea typeface="+mn-ea"/>
              <a:cs typeface="Times New Roman" panose="02020603050405020304" pitchFamily="18" charset="0"/>
            </a:endParaRPr>
          </a:p>
          <a:p>
            <a:pPr algn="justLow"/>
            <a:r>
              <a:rPr lang="en-CA" sz="1000"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temperature ~ -20 </a:t>
            </a:r>
            <a:r>
              <a:rPr lang="en-CA" sz="1000" kern="1200" dirty="0">
                <a:solidFill>
                  <a:schemeClr val="tx1"/>
                </a:solidFill>
                <a:effectLst/>
                <a:latin typeface="Times New Roman" panose="02020603050405020304" pitchFamily="18" charset="0"/>
                <a:ea typeface="+mn-ea"/>
                <a:cs typeface="Times New Roman" panose="02020603050405020304" pitchFamily="18" charset="0"/>
                <a:sym typeface="Symbol" panose="05050102010706020507" pitchFamily="18" charset="2"/>
              </a:rPr>
              <a:t></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C according to the Barrow radiosonde at 12:00 UT</a:t>
            </a:r>
            <a:endParaRPr lang="en-CA" sz="1000" kern="1200" baseline="0" dirty="0">
              <a:solidFill>
                <a:schemeClr val="tx1"/>
              </a:solidFill>
              <a:effectLst/>
              <a:latin typeface="Times New Roman" panose="02020603050405020304" pitchFamily="18" charset="0"/>
              <a:ea typeface="+mn-ea"/>
              <a:cs typeface="Times New Roman" panose="02020603050405020304" pitchFamily="18" charset="0"/>
            </a:endParaRPr>
          </a:p>
          <a:p>
            <a:pPr algn="justLow"/>
            <a:endParaRPr lang="en-CA" sz="1000" kern="1200" baseline="0" dirty="0">
              <a:solidFill>
                <a:schemeClr val="tx1"/>
              </a:solidFill>
              <a:effectLst/>
              <a:latin typeface="Times New Roman" panose="02020603050405020304" pitchFamily="18" charset="0"/>
              <a:ea typeface="+mn-ea"/>
              <a:cs typeface="Times New Roman" panose="02020603050405020304" pitchFamily="18" charset="0"/>
            </a:endParaRPr>
          </a:p>
          <a:p>
            <a:pPr algn="justLow"/>
            <a:r>
              <a:rPr lang="en-CA" sz="1000" kern="1200" baseline="0" dirty="0">
                <a:solidFill>
                  <a:schemeClr val="tx1"/>
                </a:solidFill>
                <a:effectLst/>
                <a:latin typeface="Times New Roman" panose="02020603050405020304" pitchFamily="18" charset="0"/>
                <a:ea typeface="+mn-ea"/>
                <a:cs typeface="Times New Roman" panose="02020603050405020304" pitchFamily="18" charset="0"/>
              </a:rPr>
              <a:t>It will be noted that there was no significant temperature inversion across the thin water plume but that there is a significant temperature inversion across the radar-detected plume</a:t>
            </a:r>
          </a:p>
          <a:p>
            <a:pPr algn="justLow"/>
            <a:endParaRPr lang="en-CA" sz="1000" kern="1200" baseline="0" dirty="0">
              <a:solidFill>
                <a:schemeClr val="tx1"/>
              </a:solidFill>
              <a:effectLst/>
              <a:latin typeface="Times New Roman" panose="02020603050405020304" pitchFamily="18" charset="0"/>
              <a:ea typeface="+mn-ea"/>
              <a:cs typeface="Times New Roman" panose="02020603050405020304" pitchFamily="18" charset="0"/>
            </a:endParaRPr>
          </a:p>
          <a:p>
            <a:pPr algn="justLow"/>
            <a:r>
              <a:rPr lang="en-CA" sz="1000" kern="1200" baseline="0" dirty="0">
                <a:solidFill>
                  <a:schemeClr val="tx1"/>
                </a:solidFill>
                <a:effectLst/>
                <a:latin typeface="Times New Roman" panose="02020603050405020304" pitchFamily="18" charset="0"/>
                <a:ea typeface="+mn-ea"/>
                <a:cs typeface="Times New Roman" panose="02020603050405020304" pitchFamily="18" charset="0"/>
              </a:rPr>
              <a:t>Up until about 06:00 UT, the radar profile suggests ice-crystal fallout in the lower 300 m** (that likely results from ice nucleation within the water plume). Fallout events suggestive of even higher altitude CM (radar detectable) sources starting around 08:00 UT are seen in the radar data while being obscured in the lidar data by the near total attenuation of the water plume. Ice clouds around 6 km altitude also occurred in the 1</a:t>
            </a:r>
            <a:r>
              <a:rPr lang="en-CA" sz="1000" kern="1200" baseline="30000" dirty="0">
                <a:solidFill>
                  <a:schemeClr val="tx1"/>
                </a:solidFill>
                <a:effectLst/>
                <a:latin typeface="Times New Roman" panose="02020603050405020304" pitchFamily="18" charset="0"/>
                <a:ea typeface="+mn-ea"/>
                <a:cs typeface="Times New Roman" panose="02020603050405020304" pitchFamily="18" charset="0"/>
              </a:rPr>
              <a:t>st</a:t>
            </a:r>
            <a:r>
              <a:rPr lang="en-CA" sz="1000" kern="1200" baseline="0" dirty="0">
                <a:solidFill>
                  <a:schemeClr val="tx1"/>
                </a:solidFill>
                <a:effectLst/>
                <a:latin typeface="Times New Roman" panose="02020603050405020304" pitchFamily="18" charset="0"/>
                <a:ea typeface="+mn-ea"/>
                <a:cs typeface="Times New Roman" panose="02020603050405020304" pitchFamily="18" charset="0"/>
              </a:rPr>
              <a:t> half of the day (see Figure 1 of the paper). </a:t>
            </a:r>
          </a:p>
          <a:p>
            <a:pPr algn="justLow"/>
            <a:endParaRPr lang="en-CA" sz="1000" kern="1200" baseline="0" dirty="0">
              <a:solidFill>
                <a:schemeClr val="tx1"/>
              </a:solidFill>
              <a:effectLst/>
              <a:latin typeface="Times New Roman" panose="02020603050405020304" pitchFamily="18" charset="0"/>
              <a:ea typeface="+mn-ea"/>
              <a:cs typeface="Times New Roman" panose="02020603050405020304" pitchFamily="18" charset="0"/>
            </a:endParaRPr>
          </a:p>
          <a:p>
            <a:pPr algn="justLow"/>
            <a:r>
              <a:rPr lang="en-CA" sz="1000" kern="1200" baseline="0" dirty="0">
                <a:solidFill>
                  <a:schemeClr val="tx1"/>
                </a:solidFill>
                <a:effectLst/>
                <a:latin typeface="Times New Roman" panose="02020603050405020304" pitchFamily="18" charset="0"/>
                <a:ea typeface="+mn-ea"/>
                <a:cs typeface="Times New Roman" panose="02020603050405020304" pitchFamily="18" charset="0"/>
              </a:rPr>
              <a:t>** which is also captured by the lidar profile (in the apparent absence of liquid droplet backscatter). Ice crystals are also seen in the radar profile above 300 m : but the lidar return due to </a:t>
            </a:r>
            <a:r>
              <a:rPr lang="en-CA" sz="1000" kern="1200" baseline="0" dirty="0" smtClean="0">
                <a:solidFill>
                  <a:schemeClr val="tx1"/>
                </a:solidFill>
                <a:effectLst/>
                <a:latin typeface="Times New Roman" panose="02020603050405020304" pitchFamily="18" charset="0"/>
                <a:ea typeface="+mn-ea"/>
                <a:cs typeface="Times New Roman" panose="02020603050405020304" pitchFamily="18" charset="0"/>
              </a:rPr>
              <a:t>ice </a:t>
            </a:r>
            <a:r>
              <a:rPr lang="en-CA" sz="1000" kern="1200" baseline="0" dirty="0">
                <a:solidFill>
                  <a:schemeClr val="tx1"/>
                </a:solidFill>
                <a:effectLst/>
                <a:latin typeface="Times New Roman" panose="02020603050405020304" pitchFamily="18" charset="0"/>
                <a:ea typeface="+mn-ea"/>
                <a:cs typeface="Times New Roman" panose="02020603050405020304" pitchFamily="18" charset="0"/>
              </a:rPr>
              <a:t>crystals is, in that case, dominated by water plume backscatter</a:t>
            </a:r>
          </a:p>
          <a:p>
            <a:pPr algn="justLow"/>
            <a:endParaRPr lang="en-CA" sz="1000" kern="1200" baseline="0" dirty="0">
              <a:solidFill>
                <a:schemeClr val="tx1"/>
              </a:solidFill>
              <a:effectLst/>
              <a:latin typeface="Times New Roman" panose="02020603050405020304" pitchFamily="18" charset="0"/>
              <a:ea typeface="+mn-ea"/>
              <a:cs typeface="Times New Roman" panose="02020603050405020304" pitchFamily="18" charset="0"/>
            </a:endParaRPr>
          </a:p>
          <a:p>
            <a:pPr algn="justLow"/>
            <a:r>
              <a:rPr lang="en-CA" sz="1000" kern="1200" baseline="0" dirty="0">
                <a:solidFill>
                  <a:schemeClr val="tx1"/>
                </a:solidFill>
                <a:effectLst/>
                <a:latin typeface="Times New Roman" panose="02020603050405020304" pitchFamily="18" charset="0"/>
                <a:ea typeface="+mn-ea"/>
                <a:cs typeface="Times New Roman" panose="02020603050405020304" pitchFamily="18" charset="0"/>
              </a:rPr>
              <a:t>The radar-detected ice clouds are in general, weak (in terms of 532 nm OD) relative to those of the water plume ODs in the visible (and thus the TIR region): t</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he (yellowish) 532 nm NHSRL </a:t>
            </a:r>
            <a:r>
              <a:rPr lang="en-CA" sz="1000" kern="1200" dirty="0">
                <a:solidFill>
                  <a:schemeClr val="tx1"/>
                </a:solidFill>
                <a:effectLst/>
                <a:latin typeface="Times New Roman" panose="02020603050405020304" pitchFamily="18" charset="0"/>
                <a:ea typeface="+mn-ea"/>
                <a:cs typeface="Times New Roman" panose="02020603050405020304" pitchFamily="18" charset="0"/>
                <a:sym typeface="Symbol" panose="05050102010706020507" pitchFamily="18" charset="2"/>
              </a:rPr>
              <a:t></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 value streaks (below the low DR water plume) correspond to what</a:t>
            </a:r>
            <a:r>
              <a:rPr lang="en-CA" sz="1000" kern="1200" baseline="0" dirty="0">
                <a:solidFill>
                  <a:schemeClr val="tx1"/>
                </a:solidFill>
                <a:effectLst/>
                <a:latin typeface="Times New Roman" panose="02020603050405020304" pitchFamily="18" charset="0"/>
                <a:ea typeface="+mn-ea"/>
                <a:cs typeface="Times New Roman" panose="02020603050405020304" pitchFamily="18" charset="0"/>
              </a:rPr>
              <a:t> appear to be ice-particle </a:t>
            </a:r>
            <a:r>
              <a:rPr lang="en-CA" sz="1000" kern="1200" baseline="0" dirty="0" smtClean="0">
                <a:solidFill>
                  <a:schemeClr val="tx1"/>
                </a:solidFill>
                <a:effectLst/>
                <a:latin typeface="Times New Roman" panose="02020603050405020304" pitchFamily="18" charset="0"/>
                <a:ea typeface="+mn-ea"/>
                <a:cs typeface="Times New Roman" panose="02020603050405020304" pitchFamily="18" charset="0"/>
              </a:rPr>
              <a:t>fall-lines</a:t>
            </a:r>
            <a:r>
              <a:rPr lang="en-CA" sz="100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Using that as a rough 532 nm calibration for yellowish radar fall-lines and employing a visible ice-particle lidar ratio ~ 20 sr (</a:t>
            </a:r>
            <a:r>
              <a:rPr lang="en-CA" sz="1000" dirty="0">
                <a:effectLst/>
                <a:latin typeface="Times New Roman" panose="02020603050405020304" pitchFamily="18" charset="0"/>
                <a:ea typeface="Calibri" panose="020F0502020204030204" pitchFamily="34" charset="0"/>
                <a:cs typeface="Times New Roman" panose="02020603050405020304" pitchFamily="18" charset="0"/>
              </a:rPr>
              <a:t>see Table 1 of the supplementary information of Ranjbar et al., 2020 for example</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 the ice crystal visible OD will be ~ 10</a:t>
            </a:r>
            <a:r>
              <a:rPr lang="en-CA" sz="1000" kern="1200" baseline="30000" dirty="0">
                <a:solidFill>
                  <a:schemeClr val="tx1"/>
                </a:solidFill>
                <a:effectLst/>
                <a:latin typeface="Times New Roman" panose="02020603050405020304" pitchFamily="18" charset="0"/>
                <a:ea typeface="+mn-ea"/>
                <a:cs typeface="Times New Roman" panose="02020603050405020304" pitchFamily="18" charset="0"/>
              </a:rPr>
              <a:t>-5</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 </a:t>
            </a:r>
            <a:r>
              <a:rPr lang="en-CA" sz="1000" kern="1200" dirty="0" smtClean="0">
                <a:solidFill>
                  <a:schemeClr val="tx1"/>
                </a:solidFill>
                <a:effectLst/>
                <a:latin typeface="Times New Roman" panose="02020603050405020304" pitchFamily="18" charset="0"/>
                <a:ea typeface="+mn-ea"/>
                <a:cs typeface="Times New Roman" panose="02020603050405020304" pitchFamily="18" charset="0"/>
              </a:rPr>
              <a:t>m</a:t>
            </a:r>
            <a:r>
              <a:rPr lang="en-CA" sz="1000" kern="1200" baseline="30000" dirty="0" smtClean="0">
                <a:solidFill>
                  <a:schemeClr val="tx1"/>
                </a:solidFill>
                <a:effectLst/>
                <a:latin typeface="Times New Roman" panose="02020603050405020304" pitchFamily="18" charset="0"/>
                <a:ea typeface="+mn-ea"/>
                <a:cs typeface="Times New Roman" panose="02020603050405020304" pitchFamily="18" charset="0"/>
              </a:rPr>
              <a:t>-1</a:t>
            </a:r>
            <a:r>
              <a:rPr lang="en-CA" sz="1000" kern="1200" dirty="0" smtClean="0">
                <a:solidFill>
                  <a:schemeClr val="tx1"/>
                </a:solidFill>
                <a:effectLst/>
                <a:latin typeface="Times New Roman" panose="02020603050405020304" pitchFamily="18" charset="0"/>
                <a:ea typeface="+mn-ea"/>
                <a:cs typeface="Times New Roman" panose="02020603050405020304" pitchFamily="18" charset="0"/>
              </a:rPr>
              <a:t> sr</a:t>
            </a:r>
            <a:r>
              <a:rPr lang="en-CA" sz="1000" kern="1200" baseline="30000" dirty="0" smtClean="0">
                <a:solidFill>
                  <a:schemeClr val="tx1"/>
                </a:solidFill>
                <a:effectLst/>
                <a:latin typeface="Times New Roman" panose="02020603050405020304" pitchFamily="18" charset="0"/>
                <a:ea typeface="+mn-ea"/>
                <a:cs typeface="Times New Roman" panose="02020603050405020304" pitchFamily="18" charset="0"/>
              </a:rPr>
              <a:t>-1 </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x 20 sr x 750 m ~ </a:t>
            </a:r>
            <a:r>
              <a:rPr lang="en-CA" sz="1000" kern="1200" dirty="0" smtClean="0">
                <a:solidFill>
                  <a:schemeClr val="tx1"/>
                </a:solidFill>
                <a:effectLst/>
                <a:latin typeface="Times New Roman" panose="02020603050405020304" pitchFamily="18" charset="0"/>
                <a:ea typeface="+mn-ea"/>
                <a:cs typeface="Times New Roman" panose="02020603050405020304" pitchFamily="18" charset="0"/>
              </a:rPr>
              <a:t>0.15</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 This is significantly smaller than the NHSRL (red) water plume OD (~ 10</a:t>
            </a:r>
            <a:r>
              <a:rPr lang="en-CA" sz="1000" kern="1200" baseline="30000" dirty="0">
                <a:solidFill>
                  <a:schemeClr val="tx1"/>
                </a:solidFill>
                <a:effectLst/>
                <a:latin typeface="Times New Roman" panose="02020603050405020304" pitchFamily="18" charset="0"/>
                <a:ea typeface="+mn-ea"/>
                <a:cs typeface="Times New Roman" panose="02020603050405020304" pitchFamily="18" charset="0"/>
              </a:rPr>
              <a:t>-3.3</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 </a:t>
            </a:r>
            <a:r>
              <a:rPr lang="en-CA" sz="1000" kern="1200" dirty="0" smtClean="0">
                <a:solidFill>
                  <a:schemeClr val="tx1"/>
                </a:solidFill>
                <a:effectLst/>
                <a:latin typeface="Times New Roman" panose="02020603050405020304" pitchFamily="18" charset="0"/>
                <a:ea typeface="+mn-ea"/>
                <a:cs typeface="Times New Roman" panose="02020603050405020304" pitchFamily="18" charset="0"/>
              </a:rPr>
              <a:t>m</a:t>
            </a:r>
            <a:r>
              <a:rPr lang="en-CA" sz="1000" kern="1200" baseline="30000" dirty="0" smtClean="0">
                <a:solidFill>
                  <a:schemeClr val="tx1"/>
                </a:solidFill>
                <a:effectLst/>
                <a:latin typeface="Times New Roman" panose="02020603050405020304" pitchFamily="18" charset="0"/>
                <a:ea typeface="+mn-ea"/>
                <a:cs typeface="Times New Roman" panose="02020603050405020304" pitchFamily="18" charset="0"/>
              </a:rPr>
              <a:t>-1</a:t>
            </a:r>
            <a:r>
              <a:rPr lang="en-CA" sz="1000" kern="1200" dirty="0" smtClean="0">
                <a:solidFill>
                  <a:schemeClr val="tx1"/>
                </a:solidFill>
                <a:effectLst/>
                <a:latin typeface="Times New Roman" panose="02020603050405020304" pitchFamily="18" charset="0"/>
                <a:ea typeface="+mn-ea"/>
                <a:cs typeface="Times New Roman" panose="02020603050405020304" pitchFamily="18" charset="0"/>
              </a:rPr>
              <a:t> sr</a:t>
            </a:r>
            <a:r>
              <a:rPr lang="en-CA" sz="1000" kern="1200" baseline="30000" dirty="0" smtClean="0">
                <a:solidFill>
                  <a:schemeClr val="tx1"/>
                </a:solidFill>
                <a:effectLst/>
                <a:latin typeface="Times New Roman" panose="02020603050405020304" pitchFamily="18" charset="0"/>
                <a:ea typeface="+mn-ea"/>
                <a:cs typeface="Times New Roman" panose="02020603050405020304" pitchFamily="18" charset="0"/>
              </a:rPr>
              <a:t>-1 </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x 20 sr x 250 m = 2.5) and so </a:t>
            </a:r>
            <a:r>
              <a:rPr lang="en-CA" sz="1000" u="sng" kern="1200" dirty="0">
                <a:solidFill>
                  <a:schemeClr val="tx1"/>
                </a:solidFill>
                <a:effectLst/>
                <a:latin typeface="Times New Roman" panose="02020603050405020304" pitchFamily="18" charset="0"/>
                <a:ea typeface="+mn-ea"/>
                <a:cs typeface="Times New Roman" panose="02020603050405020304" pitchFamily="18" charset="0"/>
              </a:rPr>
              <a:t>the water plume dominates visible columnar-OD optics (and any point-</a:t>
            </a:r>
            <a:r>
              <a:rPr lang="en-CA" sz="1000" kern="1200" dirty="0">
                <a:solidFill>
                  <a:schemeClr val="tx1"/>
                </a:solidFill>
                <a:effectLst/>
                <a:latin typeface="Times New Roman" panose="02020603050405020304" pitchFamily="18" charset="0"/>
                <a:ea typeface="+mn-ea"/>
                <a:cs typeface="Times New Roman" panose="02020603050405020304" pitchFamily="18" charset="0"/>
                <a:sym typeface="Symbol" panose="05050102010706020507" pitchFamily="18" charset="2"/>
              </a:rPr>
              <a:t> </a:t>
            </a:r>
            <a:r>
              <a:rPr lang="en-CA" sz="1000" u="sng" kern="1200" dirty="0">
                <a:solidFill>
                  <a:schemeClr val="tx1"/>
                </a:solidFill>
                <a:effectLst/>
                <a:latin typeface="Times New Roman" panose="02020603050405020304" pitchFamily="18" charset="0"/>
                <a:ea typeface="+mn-ea"/>
                <a:cs typeface="Times New Roman" panose="02020603050405020304" pitchFamily="18" charset="0"/>
              </a:rPr>
              <a:t>optics) in the visible (and </a:t>
            </a:r>
            <a:r>
              <a:rPr lang="en-CA" sz="1000" u="sng" kern="1200" dirty="0" smtClean="0">
                <a:solidFill>
                  <a:schemeClr val="tx1"/>
                </a:solidFill>
                <a:effectLst/>
                <a:latin typeface="Times New Roman" panose="02020603050405020304" pitchFamily="18" charset="0"/>
                <a:ea typeface="+mn-ea"/>
                <a:cs typeface="Times New Roman" panose="02020603050405020304" pitchFamily="18" charset="0"/>
              </a:rPr>
              <a:t>the </a:t>
            </a:r>
            <a:r>
              <a:rPr lang="en-CA" sz="1000" u="sng" kern="1200" dirty="0">
                <a:solidFill>
                  <a:schemeClr val="tx1"/>
                </a:solidFill>
                <a:effectLst/>
                <a:latin typeface="Times New Roman" panose="02020603050405020304" pitchFamily="18" charset="0"/>
                <a:ea typeface="+mn-ea"/>
                <a:cs typeface="Times New Roman" panose="02020603050405020304" pitchFamily="18" charset="0"/>
              </a:rPr>
              <a:t>TIR where ODs will be &lt;~ visible OD)</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 </a:t>
            </a:r>
            <a:r>
              <a:rPr lang="en-CA" sz="1000" kern="1200" dirty="0" smtClean="0">
                <a:solidFill>
                  <a:schemeClr val="tx1"/>
                </a:solidFill>
                <a:effectLst/>
                <a:latin typeface="Times New Roman" panose="02020603050405020304" pitchFamily="18" charset="0"/>
                <a:ea typeface="+mn-ea"/>
                <a:cs typeface="Times New Roman" panose="02020603050405020304" pitchFamily="18" charset="0"/>
              </a:rPr>
              <a:t>The </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Figure 3 (Dec. 29, 2006) illustration of “liquid” and “mixed-phased” findings of de Boer et al. (2009) at Eureka and the 10-day (May 1-10, 1998) “liquid and “ice” shipborne findings (about 6-7</a:t>
            </a:r>
            <a:r>
              <a:rPr lang="en-CA" sz="1000" kern="1200" dirty="0">
                <a:solidFill>
                  <a:schemeClr val="tx1"/>
                </a:solidFill>
                <a:effectLst/>
                <a:latin typeface="Times New Roman" panose="02020603050405020304" pitchFamily="18" charset="0"/>
                <a:ea typeface="+mn-ea"/>
                <a:cs typeface="Times New Roman" panose="02020603050405020304" pitchFamily="18" charset="0"/>
                <a:sym typeface="Symbol" panose="05050102010706020507" pitchFamily="18" charset="2"/>
              </a:rPr>
              <a:t></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 of latitude north of Barrow) reported by </a:t>
            </a:r>
            <a:r>
              <a:rPr lang="en-CA" sz="1000" kern="1200" dirty="0" err="1">
                <a:solidFill>
                  <a:schemeClr val="tx1"/>
                </a:solidFill>
                <a:effectLst/>
                <a:latin typeface="Times New Roman" panose="02020603050405020304" pitchFamily="18" charset="0"/>
                <a:ea typeface="+mn-ea"/>
                <a:cs typeface="Times New Roman" panose="02020603050405020304" pitchFamily="18" charset="0"/>
              </a:rPr>
              <a:t>Zuidema</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 et (2005) support a scenario that inversion-layer ice OD can be significantly less than water optical depth.</a:t>
            </a:r>
          </a:p>
          <a:p>
            <a:pPr algn="justLow"/>
            <a:endParaRPr lang="en-CA" sz="1000" kern="1200" baseline="0" dirty="0">
              <a:solidFill>
                <a:schemeClr val="tx1"/>
              </a:solidFill>
              <a:effectLst/>
              <a:latin typeface="Times New Roman" panose="02020603050405020304" pitchFamily="18" charset="0"/>
              <a:ea typeface="+mn-ea"/>
              <a:cs typeface="Times New Roman" panose="02020603050405020304" pitchFamily="18" charset="0"/>
            </a:endParaRPr>
          </a:p>
          <a:p>
            <a:pPr marL="0" indent="0" algn="justLow">
              <a:buFont typeface="Arial" panose="020B0604020202020204" pitchFamily="34" charset="0"/>
              <a:buNone/>
            </a:pPr>
            <a:r>
              <a:rPr lang="en-CA" sz="1000" kern="1200" baseline="0" dirty="0">
                <a:solidFill>
                  <a:schemeClr val="tx1"/>
                </a:solidFill>
                <a:effectLst/>
                <a:latin typeface="Times New Roman" panose="02020603050405020304" pitchFamily="18" charset="0"/>
                <a:ea typeface="+mn-ea"/>
                <a:cs typeface="Times New Roman" panose="02020603050405020304" pitchFamily="18" charset="0"/>
              </a:rPr>
              <a:t>*** the first fall-line at ~ 4:40 UT corresponds, for example, to apparent fall-lines of radar </a:t>
            </a:r>
            <a:r>
              <a:rPr lang="en-CA" sz="1000" kern="1200" dirty="0">
                <a:solidFill>
                  <a:schemeClr val="tx1"/>
                </a:solidFill>
                <a:effectLst/>
                <a:latin typeface="Times New Roman" panose="02020603050405020304" pitchFamily="18" charset="0"/>
                <a:ea typeface="+mn-ea"/>
                <a:cs typeface="Times New Roman" panose="02020603050405020304" pitchFamily="18" charset="0"/>
                <a:sym typeface="Symbol" panose="05050102010706020507" pitchFamily="18" charset="2"/>
              </a:rPr>
              <a:t></a:t>
            </a:r>
            <a:r>
              <a:rPr lang="en-CA" sz="1000" kern="1200" baseline="0" dirty="0">
                <a:solidFill>
                  <a:schemeClr val="tx1"/>
                </a:solidFill>
                <a:effectLst/>
                <a:latin typeface="Times New Roman" panose="02020603050405020304" pitchFamily="18" charset="0"/>
                <a:ea typeface="+mn-ea"/>
                <a:cs typeface="Times New Roman" panose="02020603050405020304" pitchFamily="18" charset="0"/>
              </a:rPr>
              <a:t> values: the NHSRL </a:t>
            </a:r>
            <a:r>
              <a:rPr lang="en-CA" sz="1000" kern="1200" dirty="0" smtClean="0">
                <a:solidFill>
                  <a:schemeClr val="tx1"/>
                </a:solidFill>
                <a:effectLst/>
                <a:latin typeface="Times New Roman" panose="02020603050405020304" pitchFamily="18" charset="0"/>
                <a:ea typeface="+mn-ea"/>
                <a:cs typeface="Times New Roman" panose="02020603050405020304" pitchFamily="18" charset="0"/>
                <a:sym typeface="Symbol" panose="05050102010706020507" pitchFamily="18" charset="2"/>
              </a:rPr>
              <a:t></a:t>
            </a:r>
            <a:r>
              <a:rPr lang="en-CA" sz="100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fall-lines are ~ 10</a:t>
            </a:r>
            <a:r>
              <a:rPr lang="en-CA" sz="1000" kern="1200" baseline="30000" dirty="0">
                <a:solidFill>
                  <a:schemeClr val="tx1"/>
                </a:solidFill>
                <a:effectLst/>
                <a:latin typeface="Times New Roman" panose="02020603050405020304" pitchFamily="18" charset="0"/>
                <a:ea typeface="+mn-ea"/>
                <a:cs typeface="Times New Roman" panose="02020603050405020304" pitchFamily="18" charset="0"/>
              </a:rPr>
              <a:t>-5</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 m</a:t>
            </a:r>
            <a:r>
              <a:rPr lang="en-CA" sz="1000" kern="1200" baseline="30000" dirty="0">
                <a:solidFill>
                  <a:schemeClr val="tx1"/>
                </a:solidFill>
                <a:effectLst/>
                <a:latin typeface="Times New Roman" panose="02020603050405020304" pitchFamily="18" charset="0"/>
                <a:ea typeface="+mn-ea"/>
                <a:cs typeface="Times New Roman" panose="02020603050405020304" pitchFamily="18" charset="0"/>
              </a:rPr>
              <a:t>-1</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 sr</a:t>
            </a:r>
            <a:r>
              <a:rPr lang="en-CA" sz="1000" kern="1200" baseline="30000" dirty="0">
                <a:solidFill>
                  <a:schemeClr val="tx1"/>
                </a:solidFill>
                <a:effectLst/>
                <a:latin typeface="Times New Roman" panose="02020603050405020304" pitchFamily="18" charset="0"/>
                <a:ea typeface="+mn-ea"/>
                <a:cs typeface="Times New Roman" panose="02020603050405020304" pitchFamily="18" charset="0"/>
              </a:rPr>
              <a:t>-1 </a:t>
            </a:r>
            <a:r>
              <a:rPr lang="en-CA" sz="1000" kern="1200" baseline="0" dirty="0">
                <a:solidFill>
                  <a:schemeClr val="tx1"/>
                </a:solidFill>
                <a:effectLst/>
                <a:latin typeface="Times New Roman" panose="02020603050405020304" pitchFamily="18" charset="0"/>
                <a:ea typeface="+mn-ea"/>
                <a:cs typeface="Times New Roman" panose="02020603050405020304" pitchFamily="18" charset="0"/>
              </a:rPr>
              <a:t>versus </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10</a:t>
            </a:r>
            <a:r>
              <a:rPr lang="en-CA" sz="1000" kern="1200" baseline="30000" dirty="0">
                <a:solidFill>
                  <a:schemeClr val="tx1"/>
                </a:solidFill>
                <a:effectLst/>
                <a:latin typeface="Times New Roman" panose="02020603050405020304" pitchFamily="18" charset="0"/>
                <a:ea typeface="+mn-ea"/>
                <a:cs typeface="Times New Roman" panose="02020603050405020304" pitchFamily="18" charset="0"/>
              </a:rPr>
              <a:t>-3.5</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 </a:t>
            </a:r>
            <a:r>
              <a:rPr lang="en-CA" sz="1000" kern="1200" dirty="0" smtClean="0">
                <a:solidFill>
                  <a:schemeClr val="tx1"/>
                </a:solidFill>
                <a:effectLst/>
                <a:latin typeface="Times New Roman" panose="02020603050405020304" pitchFamily="18" charset="0"/>
                <a:ea typeface="+mn-ea"/>
                <a:cs typeface="Times New Roman" panose="02020603050405020304" pitchFamily="18" charset="0"/>
              </a:rPr>
              <a:t>m</a:t>
            </a:r>
            <a:r>
              <a:rPr lang="en-CA" sz="1000" kern="1200" baseline="30000" dirty="0" smtClean="0">
                <a:solidFill>
                  <a:schemeClr val="tx1"/>
                </a:solidFill>
                <a:effectLst/>
                <a:latin typeface="Times New Roman" panose="02020603050405020304" pitchFamily="18" charset="0"/>
                <a:ea typeface="+mn-ea"/>
                <a:cs typeface="Times New Roman" panose="02020603050405020304" pitchFamily="18" charset="0"/>
              </a:rPr>
              <a:t>-1</a:t>
            </a:r>
            <a:r>
              <a:rPr lang="en-CA" sz="1000" kern="1200" dirty="0" smtClean="0">
                <a:solidFill>
                  <a:schemeClr val="tx1"/>
                </a:solidFill>
                <a:effectLst/>
                <a:latin typeface="Times New Roman" panose="02020603050405020304" pitchFamily="18" charset="0"/>
                <a:ea typeface="+mn-ea"/>
                <a:cs typeface="Times New Roman" panose="02020603050405020304" pitchFamily="18" charset="0"/>
              </a:rPr>
              <a:t> sr</a:t>
            </a:r>
            <a:r>
              <a:rPr lang="en-CA" sz="1000" kern="1200" baseline="30000" dirty="0" smtClean="0">
                <a:solidFill>
                  <a:schemeClr val="tx1"/>
                </a:solidFill>
                <a:effectLst/>
                <a:latin typeface="Times New Roman" panose="02020603050405020304" pitchFamily="18" charset="0"/>
                <a:ea typeface="+mn-ea"/>
                <a:cs typeface="Times New Roman" panose="02020603050405020304" pitchFamily="18" charset="0"/>
              </a:rPr>
              <a:t>-1</a:t>
            </a:r>
            <a:r>
              <a:rPr lang="en-CA" sz="1000"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en-CA" sz="1000"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10</a:t>
            </a:r>
            <a:r>
              <a:rPr lang="en-CA" sz="1000" kern="1200" baseline="30000" dirty="0">
                <a:solidFill>
                  <a:schemeClr val="tx1"/>
                </a:solidFill>
                <a:effectLst/>
                <a:latin typeface="Times New Roman" panose="02020603050405020304" pitchFamily="18" charset="0"/>
                <a:ea typeface="+mn-ea"/>
                <a:cs typeface="Times New Roman" panose="02020603050405020304" pitchFamily="18" charset="0"/>
              </a:rPr>
              <a:t>1..5 </a:t>
            </a:r>
            <a:r>
              <a:rPr lang="en-CA" sz="1000" kern="1200" baseline="0" dirty="0">
                <a:solidFill>
                  <a:schemeClr val="tx1"/>
                </a:solidFill>
                <a:effectLst/>
                <a:latin typeface="Times New Roman" panose="02020603050405020304" pitchFamily="18" charset="0"/>
                <a:ea typeface="+mn-ea"/>
                <a:cs typeface="Times New Roman" panose="02020603050405020304" pitchFamily="18" charset="0"/>
              </a:rPr>
              <a:t>x </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10</a:t>
            </a:r>
            <a:r>
              <a:rPr lang="en-CA" sz="1000" kern="1200" baseline="30000" dirty="0">
                <a:solidFill>
                  <a:schemeClr val="tx1"/>
                </a:solidFill>
                <a:effectLst/>
                <a:latin typeface="Times New Roman" panose="02020603050405020304" pitchFamily="18" charset="0"/>
                <a:ea typeface="+mn-ea"/>
                <a:cs typeface="Times New Roman" panose="02020603050405020304" pitchFamily="18" charset="0"/>
              </a:rPr>
              <a:t>-5</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 </a:t>
            </a:r>
            <a:r>
              <a:rPr lang="en-CA" sz="1000" kern="1200" dirty="0" smtClean="0">
                <a:solidFill>
                  <a:schemeClr val="tx1"/>
                </a:solidFill>
                <a:effectLst/>
                <a:latin typeface="Times New Roman" panose="02020603050405020304" pitchFamily="18" charset="0"/>
                <a:ea typeface="+mn-ea"/>
                <a:cs typeface="Times New Roman" panose="02020603050405020304" pitchFamily="18" charset="0"/>
              </a:rPr>
              <a:t>m</a:t>
            </a:r>
            <a:r>
              <a:rPr lang="en-CA" sz="1000" kern="1200" baseline="30000" dirty="0" smtClean="0">
                <a:solidFill>
                  <a:schemeClr val="tx1"/>
                </a:solidFill>
                <a:effectLst/>
                <a:latin typeface="Times New Roman" panose="02020603050405020304" pitchFamily="18" charset="0"/>
                <a:ea typeface="+mn-ea"/>
                <a:cs typeface="Times New Roman" panose="02020603050405020304" pitchFamily="18" charset="0"/>
              </a:rPr>
              <a:t>-1</a:t>
            </a:r>
            <a:r>
              <a:rPr lang="en-CA" sz="1000" kern="1200" dirty="0" smtClean="0">
                <a:solidFill>
                  <a:schemeClr val="tx1"/>
                </a:solidFill>
                <a:effectLst/>
                <a:latin typeface="Times New Roman" panose="02020603050405020304" pitchFamily="18" charset="0"/>
                <a:ea typeface="+mn-ea"/>
                <a:cs typeface="Times New Roman" panose="02020603050405020304" pitchFamily="18" charset="0"/>
              </a:rPr>
              <a:t> sr</a:t>
            </a:r>
            <a:r>
              <a:rPr lang="en-CA" sz="1000" kern="1200" baseline="30000" dirty="0" smtClean="0">
                <a:solidFill>
                  <a:schemeClr val="tx1"/>
                </a:solidFill>
                <a:effectLst/>
                <a:latin typeface="Times New Roman" panose="02020603050405020304" pitchFamily="18" charset="0"/>
                <a:ea typeface="+mn-ea"/>
                <a:cs typeface="Times New Roman" panose="02020603050405020304" pitchFamily="18" charset="0"/>
              </a:rPr>
              <a:t>-1 </a:t>
            </a:r>
            <a:r>
              <a:rPr lang="en-CA" sz="1000"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32 </a:t>
            </a:r>
            <a:r>
              <a:rPr lang="en-CA" sz="1000" kern="1200" baseline="0" dirty="0">
                <a:solidFill>
                  <a:schemeClr val="tx1"/>
                </a:solidFill>
                <a:effectLst/>
                <a:latin typeface="Times New Roman" panose="02020603050405020304" pitchFamily="18" charset="0"/>
                <a:ea typeface="+mn-ea"/>
                <a:cs typeface="Times New Roman" panose="02020603050405020304" pitchFamily="18" charset="0"/>
              </a:rPr>
              <a:t>x</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10</a:t>
            </a:r>
            <a:r>
              <a:rPr lang="en-CA" sz="1000" kern="1200" baseline="30000" dirty="0">
                <a:solidFill>
                  <a:schemeClr val="tx1"/>
                </a:solidFill>
                <a:effectLst/>
                <a:latin typeface="Times New Roman" panose="02020603050405020304" pitchFamily="18" charset="0"/>
                <a:ea typeface="+mn-ea"/>
                <a:cs typeface="Times New Roman" panose="02020603050405020304" pitchFamily="18" charset="0"/>
              </a:rPr>
              <a:t>-5</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 </a:t>
            </a:r>
            <a:r>
              <a:rPr lang="en-CA" sz="1000" kern="1200" dirty="0" smtClean="0">
                <a:solidFill>
                  <a:schemeClr val="tx1"/>
                </a:solidFill>
                <a:effectLst/>
                <a:latin typeface="Times New Roman" panose="02020603050405020304" pitchFamily="18" charset="0"/>
                <a:ea typeface="+mn-ea"/>
                <a:cs typeface="Times New Roman" panose="02020603050405020304" pitchFamily="18" charset="0"/>
              </a:rPr>
              <a:t>m</a:t>
            </a:r>
            <a:r>
              <a:rPr lang="en-CA" sz="1000" kern="1200" baseline="30000" dirty="0" smtClean="0">
                <a:solidFill>
                  <a:schemeClr val="tx1"/>
                </a:solidFill>
                <a:effectLst/>
                <a:latin typeface="Times New Roman" panose="02020603050405020304" pitchFamily="18" charset="0"/>
                <a:ea typeface="+mn-ea"/>
                <a:cs typeface="Times New Roman" panose="02020603050405020304" pitchFamily="18" charset="0"/>
              </a:rPr>
              <a:t>-1</a:t>
            </a:r>
            <a:r>
              <a:rPr lang="en-CA" sz="1000" kern="1200" dirty="0" smtClean="0">
                <a:solidFill>
                  <a:schemeClr val="tx1"/>
                </a:solidFill>
                <a:effectLst/>
                <a:latin typeface="Times New Roman" panose="02020603050405020304" pitchFamily="18" charset="0"/>
                <a:ea typeface="+mn-ea"/>
                <a:cs typeface="Times New Roman" panose="02020603050405020304" pitchFamily="18" charset="0"/>
              </a:rPr>
              <a:t> sr</a:t>
            </a:r>
            <a:r>
              <a:rPr lang="en-CA" sz="1000" kern="1200" baseline="30000" dirty="0" smtClean="0">
                <a:solidFill>
                  <a:schemeClr val="tx1"/>
                </a:solidFill>
                <a:effectLst/>
                <a:latin typeface="Times New Roman" panose="02020603050405020304" pitchFamily="18" charset="0"/>
                <a:ea typeface="+mn-ea"/>
                <a:cs typeface="Times New Roman" panose="02020603050405020304" pitchFamily="18" charset="0"/>
              </a:rPr>
              <a:t>-1</a:t>
            </a:r>
            <a:r>
              <a:rPr lang="en-CA" sz="1000" kern="1200" baseline="0" dirty="0" smtClean="0">
                <a:solidFill>
                  <a:schemeClr val="tx1"/>
                </a:solidFill>
                <a:effectLst/>
                <a:latin typeface="Times New Roman" panose="02020603050405020304" pitchFamily="18" charset="0"/>
                <a:ea typeface="+mn-ea"/>
                <a:cs typeface="Times New Roman" panose="02020603050405020304" pitchFamily="18" charset="0"/>
              </a:rPr>
              <a:t> for </a:t>
            </a:r>
            <a:r>
              <a:rPr lang="en-CA" sz="1000" kern="1200" baseline="0" dirty="0">
                <a:solidFill>
                  <a:schemeClr val="tx1"/>
                </a:solidFill>
                <a:effectLst/>
                <a:latin typeface="Times New Roman" panose="02020603050405020304" pitchFamily="18" charset="0"/>
                <a:ea typeface="+mn-ea"/>
                <a:cs typeface="Times New Roman" panose="02020603050405020304" pitchFamily="18" charset="0"/>
              </a:rPr>
              <a:t>the water plume (32 times the ice crystal </a:t>
            </a:r>
            <a:r>
              <a:rPr lang="en-CA" sz="1000" kern="1200" baseline="0" dirty="0">
                <a:solidFill>
                  <a:schemeClr val="tx1"/>
                </a:solidFill>
                <a:effectLst/>
                <a:latin typeface="Times New Roman" panose="02020603050405020304" pitchFamily="18" charset="0"/>
                <a:ea typeface="+mn-ea"/>
                <a:cs typeface="Times New Roman" panose="02020603050405020304" pitchFamily="18" charset="0"/>
                <a:sym typeface="Symbol" panose="05050102010706020507" pitchFamily="18" charset="2"/>
              </a:rPr>
              <a:t></a:t>
            </a:r>
            <a:r>
              <a:rPr lang="en-CA" sz="1000" kern="1200" baseline="0" dirty="0">
                <a:solidFill>
                  <a:schemeClr val="tx1"/>
                </a:solidFill>
                <a:effectLst/>
                <a:latin typeface="Times New Roman" panose="02020603050405020304" pitchFamily="18" charset="0"/>
                <a:ea typeface="+mn-ea"/>
                <a:cs typeface="Times New Roman" panose="02020603050405020304" pitchFamily="18" charset="0"/>
              </a:rPr>
              <a:t> value)</a:t>
            </a:r>
          </a:p>
          <a:p>
            <a:pPr marL="0" indent="0" algn="justLow">
              <a:buFont typeface="Arial" panose="020B0604020202020204" pitchFamily="34" charset="0"/>
              <a:buNone/>
            </a:pPr>
            <a:endParaRPr lang="en-CA" sz="1000" kern="1200" dirty="0">
              <a:solidFill>
                <a:schemeClr val="tx1"/>
              </a:solidFill>
              <a:effectLst/>
              <a:latin typeface="Times New Roman" panose="02020603050405020304" pitchFamily="18" charset="0"/>
              <a:ea typeface="+mn-ea"/>
              <a:cs typeface="Times New Roman" panose="02020603050405020304" pitchFamily="18" charset="0"/>
            </a:endParaRPr>
          </a:p>
          <a:p>
            <a:pPr marL="0" indent="0" algn="justLow">
              <a:buFont typeface="Arial" panose="020B0604020202020204" pitchFamily="34" charset="0"/>
              <a:buNone/>
            </a:pPr>
            <a:r>
              <a:rPr lang="en-CA" sz="1000" kern="1200" dirty="0">
                <a:solidFill>
                  <a:schemeClr val="tx1"/>
                </a:solidFill>
                <a:effectLst/>
                <a:latin typeface="Times New Roman" panose="02020603050405020304" pitchFamily="18" charset="0"/>
                <a:ea typeface="+mn-ea"/>
                <a:cs typeface="Times New Roman" panose="02020603050405020304" pitchFamily="18" charset="0"/>
              </a:rPr>
              <a:t>The radar plume segment (layer) that is found above the lidar-detected water plume is in an inversion layer (whereas, as stated above, it is difficult to ascribe a substantial inversion layer to the presence of the red-coloured water plume). That radar layer can represent anything from an optically weak, pure-crystal layer to a mixed phase layer dominated by liquid droplets that would have significant optical depth impact in the visible and TIR but whose liquid droplet size (typically &lt;~ 15 </a:t>
            </a:r>
            <a:r>
              <a:rPr lang="en-CA" sz="1000" kern="1200" dirty="0">
                <a:solidFill>
                  <a:schemeClr val="tx1"/>
                </a:solidFill>
                <a:effectLst/>
                <a:latin typeface="Times New Roman" panose="02020603050405020304" pitchFamily="18" charset="0"/>
                <a:ea typeface="+mn-ea"/>
                <a:cs typeface="Times New Roman" panose="02020603050405020304" pitchFamily="18" charset="0"/>
                <a:sym typeface="Symbol" panose="05050102010706020507" pitchFamily="18" charset="2"/>
              </a:rPr>
              <a:t></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m radius****) would largely not be detected by the radar. The negative BTD</a:t>
            </a:r>
            <a:r>
              <a:rPr lang="en-CA" sz="1000" kern="1200" baseline="-25000" dirty="0">
                <a:solidFill>
                  <a:schemeClr val="tx1"/>
                </a:solidFill>
                <a:effectLst/>
                <a:latin typeface="Times New Roman" panose="02020603050405020304" pitchFamily="18" charset="0"/>
                <a:ea typeface="+mn-ea"/>
                <a:cs typeface="Times New Roman" panose="02020603050405020304" pitchFamily="18" charset="0"/>
              </a:rPr>
              <a:t>11-12</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 results of Figure 1 (supported by the spatial robustness of the BTD</a:t>
            </a:r>
            <a:r>
              <a:rPr lang="en-CA" sz="1000" kern="1200" baseline="-25000" dirty="0">
                <a:solidFill>
                  <a:schemeClr val="tx1"/>
                </a:solidFill>
                <a:effectLst/>
                <a:latin typeface="Times New Roman" panose="02020603050405020304" pitchFamily="18" charset="0"/>
                <a:ea typeface="+mn-ea"/>
                <a:cs typeface="Times New Roman" panose="02020603050405020304" pitchFamily="18" charset="0"/>
              </a:rPr>
              <a:t>11-12</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 images of Figure </a:t>
            </a:r>
            <a:r>
              <a:rPr lang="en-CA" sz="1000" kern="1200" dirty="0" smtClean="0">
                <a:solidFill>
                  <a:schemeClr val="tx1"/>
                </a:solidFill>
                <a:effectLst/>
                <a:latin typeface="Times New Roman" panose="02020603050405020304" pitchFamily="18" charset="0"/>
                <a:ea typeface="+mn-ea"/>
                <a:cs typeface="Times New Roman" panose="02020603050405020304" pitchFamily="18" charset="0"/>
              </a:rPr>
              <a:t>S7 </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and the successful BTD</a:t>
            </a:r>
            <a:r>
              <a:rPr lang="en-CA" sz="1000" kern="1200" baseline="-25000" dirty="0">
                <a:solidFill>
                  <a:schemeClr val="tx1"/>
                </a:solidFill>
                <a:effectLst/>
                <a:latin typeface="Times New Roman" panose="02020603050405020304" pitchFamily="18" charset="0"/>
                <a:ea typeface="+mn-ea"/>
                <a:cs typeface="Times New Roman" panose="02020603050405020304" pitchFamily="18" charset="0"/>
              </a:rPr>
              <a:t>11-12</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 predictions of Figure 1) argue strongly for the latter being true. The dynamics of liquid water plumes being needed to incite ice nucleation (that fall lines need to be initiated from within a water plume*****) also support the latter case.</a:t>
            </a:r>
          </a:p>
          <a:p>
            <a:pPr marL="0" indent="0" algn="justLow">
              <a:buFont typeface="Arial" panose="020B0604020202020204" pitchFamily="34" charset="0"/>
              <a:buNone/>
            </a:pPr>
            <a:endParaRPr lang="en-CA" sz="1000" kern="1200" dirty="0">
              <a:solidFill>
                <a:schemeClr val="tx1"/>
              </a:solidFill>
              <a:effectLst/>
              <a:latin typeface="Times New Roman" panose="02020603050405020304" pitchFamily="18" charset="0"/>
              <a:ea typeface="+mn-ea"/>
              <a:cs typeface="Times New Roman" panose="02020603050405020304" pitchFamily="18" charset="0"/>
            </a:endParaRPr>
          </a:p>
          <a:p>
            <a:pPr marL="0" indent="0" algn="justLow">
              <a:buFont typeface="Arial" panose="020B0604020202020204" pitchFamily="34" charset="0"/>
              <a:buNone/>
            </a:pPr>
            <a:r>
              <a:rPr lang="en-CA" sz="1000" kern="1200" dirty="0">
                <a:solidFill>
                  <a:schemeClr val="tx1"/>
                </a:solidFill>
                <a:effectLst/>
                <a:latin typeface="Times New Roman" panose="02020603050405020304" pitchFamily="18" charset="0"/>
                <a:ea typeface="+mn-ea"/>
                <a:cs typeface="Times New Roman" panose="02020603050405020304" pitchFamily="18" charset="0"/>
              </a:rPr>
              <a:t>**** see, for example, the </a:t>
            </a:r>
            <a:r>
              <a:rPr lang="en-CA" sz="1000" kern="1200" dirty="0" err="1">
                <a:solidFill>
                  <a:schemeClr val="tx1"/>
                </a:solidFill>
                <a:effectLst/>
                <a:latin typeface="Times New Roman" panose="02020603050405020304" pitchFamily="18" charset="0"/>
                <a:ea typeface="+mn-ea"/>
                <a:cs typeface="Times New Roman" panose="02020603050405020304" pitchFamily="18" charset="0"/>
              </a:rPr>
              <a:t>d</a:t>
            </a:r>
            <a:r>
              <a:rPr lang="en-CA" sz="1000" kern="1200" baseline="-25000" dirty="0" err="1">
                <a:solidFill>
                  <a:schemeClr val="tx1"/>
                </a:solidFill>
                <a:effectLst/>
                <a:latin typeface="Times New Roman" panose="02020603050405020304" pitchFamily="18" charset="0"/>
                <a:ea typeface="+mn-ea"/>
                <a:cs typeface="Times New Roman" panose="02020603050405020304" pitchFamily="18" charset="0"/>
              </a:rPr>
              <a:t>eff</a:t>
            </a:r>
            <a:r>
              <a:rPr lang="en-CA" sz="1000" kern="1200" dirty="0">
                <a:solidFill>
                  <a:schemeClr val="tx1"/>
                </a:solidFill>
                <a:effectLst/>
                <a:latin typeface="Times New Roman" panose="02020603050405020304" pitchFamily="18" charset="0"/>
                <a:ea typeface="+mn-ea"/>
                <a:cs typeface="Times New Roman" panose="02020603050405020304" pitchFamily="18" charset="0"/>
              </a:rPr>
              <a:t> statistics of Barrow and Eureka in Figure 8 of de Boer et al. (2009)</a:t>
            </a:r>
          </a:p>
          <a:p>
            <a:pPr marL="0" indent="0" algn="justLow">
              <a:buFont typeface="Arial" panose="020B0604020202020204" pitchFamily="34" charset="0"/>
              <a:buNone/>
            </a:pPr>
            <a:r>
              <a:rPr lang="en-CA" sz="1000" kern="1200" dirty="0">
                <a:solidFill>
                  <a:schemeClr val="tx1"/>
                </a:solidFill>
                <a:effectLst/>
                <a:latin typeface="Times New Roman" panose="02020603050405020304" pitchFamily="18" charset="0"/>
                <a:ea typeface="+mn-ea"/>
                <a:cs typeface="Times New Roman" panose="02020603050405020304" pitchFamily="18" charset="0"/>
              </a:rPr>
              <a:t>***** see, for example, Figure 3 of de Boer et al. (2009)</a:t>
            </a:r>
          </a:p>
        </p:txBody>
      </p:sp>
      <p:sp>
        <p:nvSpPr>
          <p:cNvPr id="4" name="Slide Number Placeholder 3"/>
          <p:cNvSpPr>
            <a:spLocks noGrp="1"/>
          </p:cNvSpPr>
          <p:nvPr>
            <p:ph type="sldNum" sz="quarter" idx="5"/>
          </p:nvPr>
        </p:nvSpPr>
        <p:spPr/>
        <p:txBody>
          <a:bodyPr/>
          <a:lstStyle/>
          <a:p>
            <a:fld id="{75A71414-E91A-4A70-8A18-0253681DF42A}" type="slidenum">
              <a:rPr lang="en-CA" smtClean="0"/>
              <a:t>8</a:t>
            </a:fld>
            <a:endParaRPr lang="en-CA"/>
          </a:p>
        </p:txBody>
      </p:sp>
    </p:spTree>
    <p:extLst>
      <p:ext uri="{BB962C8B-B14F-4D97-AF65-F5344CB8AC3E}">
        <p14:creationId xmlns:p14="http://schemas.microsoft.com/office/powerpoint/2010/main" val="3155498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000" b="1" i="1" kern="1200" dirty="0">
                <a:solidFill>
                  <a:schemeClr val="tx1"/>
                </a:solidFill>
                <a:effectLst/>
                <a:latin typeface="Times New Roman" panose="02020603050405020304" pitchFamily="18" charset="0"/>
                <a:ea typeface="+mn-ea"/>
                <a:cs typeface="Times New Roman" panose="02020603050405020304" pitchFamily="18" charset="0"/>
              </a:rPr>
              <a:t>Figure </a:t>
            </a:r>
            <a:r>
              <a:rPr lang="en-CA" sz="1000" b="1" i="1" kern="1200" dirty="0" smtClean="0">
                <a:solidFill>
                  <a:schemeClr val="tx1"/>
                </a:solidFill>
                <a:effectLst/>
                <a:latin typeface="Times New Roman" panose="02020603050405020304" pitchFamily="18" charset="0"/>
                <a:ea typeface="+mn-ea"/>
                <a:cs typeface="Times New Roman" panose="02020603050405020304" pitchFamily="18" charset="0"/>
              </a:rPr>
              <a:t>S7.</a:t>
            </a:r>
            <a:r>
              <a:rPr lang="en-US" sz="1000" b="1" i="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000" b="0" i="0" kern="1200" dirty="0" smtClean="0">
                <a:solidFill>
                  <a:schemeClr val="tx1"/>
                </a:solidFill>
                <a:effectLst/>
                <a:latin typeface="Times New Roman" panose="02020603050405020304" pitchFamily="18" charset="0"/>
                <a:ea typeface="+mn-ea"/>
                <a:cs typeface="Times New Roman" panose="02020603050405020304" pitchFamily="18" charset="0"/>
              </a:rPr>
              <a:t>BTD</a:t>
            </a:r>
            <a:r>
              <a:rPr lang="en-US" sz="1000" b="0" i="0" kern="1200" baseline="-25000" dirty="0" smtClean="0">
                <a:solidFill>
                  <a:schemeClr val="tx1"/>
                </a:solidFill>
                <a:effectLst/>
                <a:latin typeface="Times New Roman" panose="02020603050405020304" pitchFamily="18" charset="0"/>
                <a:ea typeface="+mn-ea"/>
                <a:cs typeface="Times New Roman" panose="02020603050405020304" pitchFamily="18" charset="0"/>
              </a:rPr>
              <a:t>11-12</a:t>
            </a:r>
            <a:r>
              <a:rPr lang="en-US" sz="1000" b="0" i="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000" b="0" i="0" kern="1200" dirty="0">
                <a:solidFill>
                  <a:schemeClr val="tx1"/>
                </a:solidFill>
                <a:effectLst/>
                <a:latin typeface="Times New Roman" panose="02020603050405020304" pitchFamily="18" charset="0"/>
                <a:ea typeface="+mn-ea"/>
                <a:cs typeface="Times New Roman" panose="02020603050405020304" pitchFamily="18" charset="0"/>
              </a:rPr>
              <a:t>images acquired by the CALIPSO IIR imager on the left and MODIS Aqua on the right. The position of the IIR image is marked by the dashed rectangle on the MODIS Aqua image. The CALIOP (IIR) orbit line is indicated by the purple line. The position of Barrow is marked by a small red “x” on both images and the coastline appears as the black solid curve (at two different spatial resolutions)</a:t>
            </a:r>
            <a:r>
              <a:rPr lang="en-CA" sz="1000" b="0" i="0" kern="1200" dirty="0">
                <a:solidFill>
                  <a:schemeClr val="tx1"/>
                </a:solidFill>
                <a:effectLst/>
                <a:latin typeface="Times New Roman" panose="02020603050405020304" pitchFamily="18" charset="0"/>
                <a:ea typeface="+mn-ea"/>
                <a:cs typeface="Times New Roman" panose="02020603050405020304" pitchFamily="18" charset="0"/>
              </a:rPr>
              <a:t>.</a:t>
            </a:r>
            <a:endParaRPr lang="en-US" sz="1000" b="0" i="0" kern="1200" dirty="0">
              <a:solidFill>
                <a:schemeClr val="tx1"/>
              </a:solidFill>
              <a:effectLst/>
              <a:latin typeface="Times New Roman" panose="02020603050405020304" pitchFamily="18" charset="0"/>
              <a:ea typeface="+mn-ea"/>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5A71414-E91A-4A70-8A18-0253681DF42A}" type="slidenum">
              <a:rPr lang="en-CA" smtClean="0"/>
              <a:t>9</a:t>
            </a:fld>
            <a:endParaRPr lang="en-CA"/>
          </a:p>
        </p:txBody>
      </p:sp>
    </p:spTree>
    <p:extLst>
      <p:ext uri="{BB962C8B-B14F-4D97-AF65-F5344CB8AC3E}">
        <p14:creationId xmlns:p14="http://schemas.microsoft.com/office/powerpoint/2010/main" val="14241678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A"/>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ACA0C4D8-6B53-400A-B4C2-D54726A2EFA9}" type="datetimeFigureOut">
              <a:rPr lang="en-CA" smtClean="0"/>
              <a:t>2024-04-08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E5491C79-3FA2-4D1F-B4CC-4D3171D3519D}" type="slidenum">
              <a:rPr lang="en-CA" smtClean="0"/>
              <a:t>‹#›</a:t>
            </a:fld>
            <a:endParaRPr lang="en-CA"/>
          </a:p>
        </p:txBody>
      </p:sp>
    </p:spTree>
    <p:extLst>
      <p:ext uri="{BB962C8B-B14F-4D97-AF65-F5344CB8AC3E}">
        <p14:creationId xmlns:p14="http://schemas.microsoft.com/office/powerpoint/2010/main" val="23274154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ACA0C4D8-6B53-400A-B4C2-D54726A2EFA9}" type="datetimeFigureOut">
              <a:rPr lang="en-CA" smtClean="0"/>
              <a:t>2024-04-08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E5491C79-3FA2-4D1F-B4CC-4D3171D3519D}" type="slidenum">
              <a:rPr lang="en-CA" smtClean="0"/>
              <a:t>‹#›</a:t>
            </a:fld>
            <a:endParaRPr lang="en-CA"/>
          </a:p>
        </p:txBody>
      </p:sp>
    </p:spTree>
    <p:extLst>
      <p:ext uri="{BB962C8B-B14F-4D97-AF65-F5344CB8AC3E}">
        <p14:creationId xmlns:p14="http://schemas.microsoft.com/office/powerpoint/2010/main" val="39577433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ACA0C4D8-6B53-400A-B4C2-D54726A2EFA9}" type="datetimeFigureOut">
              <a:rPr lang="en-CA" smtClean="0"/>
              <a:t>2024-04-08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E5491C79-3FA2-4D1F-B4CC-4D3171D3519D}" type="slidenum">
              <a:rPr lang="en-CA" smtClean="0"/>
              <a:t>‹#›</a:t>
            </a:fld>
            <a:endParaRPr lang="en-CA"/>
          </a:p>
        </p:txBody>
      </p:sp>
    </p:spTree>
    <p:extLst>
      <p:ext uri="{BB962C8B-B14F-4D97-AF65-F5344CB8AC3E}">
        <p14:creationId xmlns:p14="http://schemas.microsoft.com/office/powerpoint/2010/main" val="15416156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ACA0C4D8-6B53-400A-B4C2-D54726A2EFA9}" type="datetimeFigureOut">
              <a:rPr lang="en-CA" smtClean="0"/>
              <a:t>2024-04-08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E5491C79-3FA2-4D1F-B4CC-4D3171D3519D}" type="slidenum">
              <a:rPr lang="en-CA" smtClean="0"/>
              <a:t>‹#›</a:t>
            </a:fld>
            <a:endParaRPr lang="en-CA"/>
          </a:p>
        </p:txBody>
      </p:sp>
    </p:spTree>
    <p:extLst>
      <p:ext uri="{BB962C8B-B14F-4D97-AF65-F5344CB8AC3E}">
        <p14:creationId xmlns:p14="http://schemas.microsoft.com/office/powerpoint/2010/main" val="42723667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A"/>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CA0C4D8-6B53-400A-B4C2-D54726A2EFA9}" type="datetimeFigureOut">
              <a:rPr lang="en-CA" smtClean="0"/>
              <a:t>2024-04-08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E5491C79-3FA2-4D1F-B4CC-4D3171D3519D}" type="slidenum">
              <a:rPr lang="en-CA" smtClean="0"/>
              <a:t>‹#›</a:t>
            </a:fld>
            <a:endParaRPr lang="en-CA"/>
          </a:p>
        </p:txBody>
      </p:sp>
    </p:spTree>
    <p:extLst>
      <p:ext uri="{BB962C8B-B14F-4D97-AF65-F5344CB8AC3E}">
        <p14:creationId xmlns:p14="http://schemas.microsoft.com/office/powerpoint/2010/main" val="34023540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ACA0C4D8-6B53-400A-B4C2-D54726A2EFA9}" type="datetimeFigureOut">
              <a:rPr lang="en-CA" smtClean="0"/>
              <a:t>2024-04-08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E5491C79-3FA2-4D1F-B4CC-4D3171D3519D}" type="slidenum">
              <a:rPr lang="en-CA" smtClean="0"/>
              <a:t>‹#›</a:t>
            </a:fld>
            <a:endParaRPr lang="en-CA"/>
          </a:p>
        </p:txBody>
      </p:sp>
    </p:spTree>
    <p:extLst>
      <p:ext uri="{BB962C8B-B14F-4D97-AF65-F5344CB8AC3E}">
        <p14:creationId xmlns:p14="http://schemas.microsoft.com/office/powerpoint/2010/main" val="4220036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ACA0C4D8-6B53-400A-B4C2-D54726A2EFA9}" type="datetimeFigureOut">
              <a:rPr lang="en-CA" smtClean="0"/>
              <a:t>2024-04-08</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E5491C79-3FA2-4D1F-B4CC-4D3171D3519D}" type="slidenum">
              <a:rPr lang="en-CA" smtClean="0"/>
              <a:t>‹#›</a:t>
            </a:fld>
            <a:endParaRPr lang="en-CA"/>
          </a:p>
        </p:txBody>
      </p:sp>
    </p:spTree>
    <p:extLst>
      <p:ext uri="{BB962C8B-B14F-4D97-AF65-F5344CB8AC3E}">
        <p14:creationId xmlns:p14="http://schemas.microsoft.com/office/powerpoint/2010/main" val="1135542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ACA0C4D8-6B53-400A-B4C2-D54726A2EFA9}" type="datetimeFigureOut">
              <a:rPr lang="en-CA" smtClean="0"/>
              <a:t>2024-04-08</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E5491C79-3FA2-4D1F-B4CC-4D3171D3519D}" type="slidenum">
              <a:rPr lang="en-CA" smtClean="0"/>
              <a:t>‹#›</a:t>
            </a:fld>
            <a:endParaRPr lang="en-CA"/>
          </a:p>
        </p:txBody>
      </p:sp>
    </p:spTree>
    <p:extLst>
      <p:ext uri="{BB962C8B-B14F-4D97-AF65-F5344CB8AC3E}">
        <p14:creationId xmlns:p14="http://schemas.microsoft.com/office/powerpoint/2010/main" val="17774673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A0C4D8-6B53-400A-B4C2-D54726A2EFA9}" type="datetimeFigureOut">
              <a:rPr lang="en-CA" smtClean="0"/>
              <a:t>2024-04-08</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E5491C79-3FA2-4D1F-B4CC-4D3171D3519D}" type="slidenum">
              <a:rPr lang="en-CA" smtClean="0"/>
              <a:t>‹#›</a:t>
            </a:fld>
            <a:endParaRPr lang="en-CA"/>
          </a:p>
        </p:txBody>
      </p:sp>
    </p:spTree>
    <p:extLst>
      <p:ext uri="{BB962C8B-B14F-4D97-AF65-F5344CB8AC3E}">
        <p14:creationId xmlns:p14="http://schemas.microsoft.com/office/powerpoint/2010/main" val="37857763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CA0C4D8-6B53-400A-B4C2-D54726A2EFA9}" type="datetimeFigureOut">
              <a:rPr lang="en-CA" smtClean="0"/>
              <a:t>2024-04-08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E5491C79-3FA2-4D1F-B4CC-4D3171D3519D}" type="slidenum">
              <a:rPr lang="en-CA" smtClean="0"/>
              <a:t>‹#›</a:t>
            </a:fld>
            <a:endParaRPr lang="en-CA"/>
          </a:p>
        </p:txBody>
      </p:sp>
    </p:spTree>
    <p:extLst>
      <p:ext uri="{BB962C8B-B14F-4D97-AF65-F5344CB8AC3E}">
        <p14:creationId xmlns:p14="http://schemas.microsoft.com/office/powerpoint/2010/main" val="40804925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CA0C4D8-6B53-400A-B4C2-D54726A2EFA9}" type="datetimeFigureOut">
              <a:rPr lang="en-CA" smtClean="0"/>
              <a:t>2024-04-08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E5491C79-3FA2-4D1F-B4CC-4D3171D3519D}" type="slidenum">
              <a:rPr lang="en-CA" smtClean="0"/>
              <a:t>‹#›</a:t>
            </a:fld>
            <a:endParaRPr lang="en-CA"/>
          </a:p>
        </p:txBody>
      </p:sp>
    </p:spTree>
    <p:extLst>
      <p:ext uri="{BB962C8B-B14F-4D97-AF65-F5344CB8AC3E}">
        <p14:creationId xmlns:p14="http://schemas.microsoft.com/office/powerpoint/2010/main" val="777949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A0C4D8-6B53-400A-B4C2-D54726A2EFA9}" type="datetimeFigureOut">
              <a:rPr lang="en-CA" smtClean="0"/>
              <a:t>2024-04-08</a:t>
            </a:fld>
            <a:endParaRPr lang="en-CA"/>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491C79-3FA2-4D1F-B4CC-4D3171D3519D}" type="slidenum">
              <a:rPr lang="en-CA" smtClean="0"/>
              <a:t>‹#›</a:t>
            </a:fld>
            <a:endParaRPr lang="en-CA"/>
          </a:p>
        </p:txBody>
      </p:sp>
    </p:spTree>
    <p:extLst>
      <p:ext uri="{BB962C8B-B14F-4D97-AF65-F5344CB8AC3E}">
        <p14:creationId xmlns:p14="http://schemas.microsoft.com/office/powerpoint/2010/main" val="10773234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5.jpeg"/><Relationship Id="rId5" Type="http://schemas.openxmlformats.org/officeDocument/2006/relationships/image" Target="../media/image24.pn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tif"/></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chart" Target="../charts/chart4.xml"/><Relationship Id="rId3" Type="http://schemas.openxmlformats.org/officeDocument/2006/relationships/image" Target="../media/image15.gif"/><Relationship Id="rId7" Type="http://schemas.openxmlformats.org/officeDocument/2006/relationships/chart" Target="../charts/chart3.xml"/><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chart" Target="../charts/chart2.xml"/><Relationship Id="rId5" Type="http://schemas.openxmlformats.org/officeDocument/2006/relationships/chart" Target="../charts/chart1.xml"/><Relationship Id="rId4" Type="http://schemas.openxmlformats.org/officeDocument/2006/relationships/hyperlink" Target="https://weather.uwyo.edu/cgi-bin/sounding?region=naconf&amp;TYPE=TEXT%3ALIST&amp;YEAR=2015&amp;MONTH=03&amp;FROM=2300&amp;TO=2300&amp;STNM=70026"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87036D9-DB48-4E24-8375-B8B2C4E67329}"/>
              </a:ext>
            </a:extLst>
          </p:cNvPr>
          <p:cNvPicPr>
            <a:picLocks noChangeAspect="1"/>
          </p:cNvPicPr>
          <p:nvPr/>
        </p:nvPicPr>
        <p:blipFill rotWithShape="1">
          <a:blip r:embed="rId3"/>
          <a:srcRect l="18339" t="32639" r="55421" b="33333"/>
          <a:stretch/>
        </p:blipFill>
        <p:spPr>
          <a:xfrm>
            <a:off x="1653404" y="170209"/>
            <a:ext cx="8885192" cy="6517581"/>
          </a:xfrm>
          <a:prstGeom prst="rect">
            <a:avLst/>
          </a:prstGeom>
        </p:spPr>
      </p:pic>
      <p:pic>
        <p:nvPicPr>
          <p:cNvPr id="2" name="Picture 1">
            <a:extLst>
              <a:ext uri="{FF2B5EF4-FFF2-40B4-BE49-F238E27FC236}">
                <a16:creationId xmlns:a16="http://schemas.microsoft.com/office/drawing/2014/main" id="{F9C43BA2-5ECC-4ACA-A95D-B8E5778C6839}"/>
              </a:ext>
            </a:extLst>
          </p:cNvPr>
          <p:cNvPicPr>
            <a:picLocks noChangeAspect="1"/>
          </p:cNvPicPr>
          <p:nvPr/>
        </p:nvPicPr>
        <p:blipFill rotWithShape="1">
          <a:blip r:embed="rId4"/>
          <a:srcRect l="18339" t="32639" r="55421" b="33333"/>
          <a:stretch/>
        </p:blipFill>
        <p:spPr>
          <a:xfrm>
            <a:off x="1653404" y="170209"/>
            <a:ext cx="8885192" cy="6517581"/>
          </a:xfrm>
          <a:prstGeom prst="rect">
            <a:avLst/>
          </a:prstGeom>
        </p:spPr>
      </p:pic>
      <p:sp>
        <p:nvSpPr>
          <p:cNvPr id="17" name="TextBox 16">
            <a:extLst>
              <a:ext uri="{FF2B5EF4-FFF2-40B4-BE49-F238E27FC236}">
                <a16:creationId xmlns:a16="http://schemas.microsoft.com/office/drawing/2014/main" id="{DA62716A-1265-41B8-A7FE-16632955D1C2}"/>
              </a:ext>
            </a:extLst>
          </p:cNvPr>
          <p:cNvSpPr txBox="1"/>
          <p:nvPr/>
        </p:nvSpPr>
        <p:spPr>
          <a:xfrm>
            <a:off x="95038" y="2487880"/>
            <a:ext cx="1442719" cy="1323439"/>
          </a:xfrm>
          <a:prstGeom prst="rect">
            <a:avLst/>
          </a:prstGeom>
          <a:noFill/>
        </p:spPr>
        <p:txBody>
          <a:bodyPr wrap="square" rtlCol="0">
            <a:spAutoFit/>
          </a:bodyPr>
          <a:lstStyle/>
          <a:p>
            <a:pPr algn="ctr"/>
            <a:r>
              <a:rPr lang="en-US" sz="2000" b="1" dirty="0">
                <a:latin typeface="Times New Roman" panose="02020603050405020304" pitchFamily="18" charset="0"/>
                <a:cs typeface="Times New Roman" panose="02020603050405020304" pitchFamily="18" charset="0"/>
              </a:rPr>
              <a:t>Please see this slide in </a:t>
            </a:r>
            <a:r>
              <a:rPr lang="en-US" sz="2000" b="1" dirty="0">
                <a:solidFill>
                  <a:srgbClr val="FF0000"/>
                </a:solidFill>
                <a:latin typeface="Times New Roman" panose="02020603050405020304" pitchFamily="18" charset="0"/>
                <a:cs typeface="Times New Roman" panose="02020603050405020304" pitchFamily="18" charset="0"/>
              </a:rPr>
              <a:t>slide show </a:t>
            </a:r>
            <a:r>
              <a:rPr lang="en-US" sz="2000" b="1" dirty="0">
                <a:latin typeface="Times New Roman" panose="02020603050405020304" pitchFamily="18" charset="0"/>
                <a:cs typeface="Times New Roman" panose="02020603050405020304" pitchFamily="18" charset="0"/>
              </a:rPr>
              <a:t>mode</a:t>
            </a:r>
          </a:p>
        </p:txBody>
      </p:sp>
      <p:sp>
        <p:nvSpPr>
          <p:cNvPr id="18" name="TextBox 17">
            <a:extLst>
              <a:ext uri="{FF2B5EF4-FFF2-40B4-BE49-F238E27FC236}">
                <a16:creationId xmlns:a16="http://schemas.microsoft.com/office/drawing/2014/main" id="{865CA875-5067-4070-BE78-06B8E9C811AB}"/>
              </a:ext>
            </a:extLst>
          </p:cNvPr>
          <p:cNvSpPr txBox="1"/>
          <p:nvPr/>
        </p:nvSpPr>
        <p:spPr>
          <a:xfrm>
            <a:off x="-20610" y="285750"/>
            <a:ext cx="1768754" cy="923330"/>
          </a:xfrm>
          <a:prstGeom prst="rect">
            <a:avLst/>
          </a:prstGeom>
          <a:noFill/>
        </p:spPr>
        <p:txBody>
          <a:bodyPr wrap="none" rtlCol="0">
            <a:spAutoFit/>
          </a:bodyPr>
          <a:lstStyle/>
          <a:p>
            <a:pPr algn="ctr"/>
            <a:r>
              <a:rPr lang="en-US" b="1" dirty="0">
                <a:latin typeface="Times New Roman" panose="02020603050405020304" pitchFamily="18" charset="0"/>
                <a:cs typeface="Times New Roman" panose="02020603050405020304" pitchFamily="18" charset="0"/>
              </a:rPr>
              <a:t>MODIS - Terra </a:t>
            </a:r>
          </a:p>
          <a:p>
            <a:pPr algn="ctr"/>
            <a:r>
              <a:rPr lang="en-US" b="1" dirty="0">
                <a:latin typeface="Times New Roman" panose="02020603050405020304" pitchFamily="18" charset="0"/>
                <a:cs typeface="Times New Roman" panose="02020603050405020304" pitchFamily="18" charset="0"/>
              </a:rPr>
              <a:t>mosaic </a:t>
            </a:r>
          </a:p>
          <a:p>
            <a:pPr algn="ctr"/>
            <a:r>
              <a:rPr lang="en-US" b="1" dirty="0">
                <a:latin typeface="Times New Roman" panose="02020603050405020304" pitchFamily="18" charset="0"/>
                <a:cs typeface="Times New Roman" panose="02020603050405020304" pitchFamily="18" charset="0"/>
              </a:rPr>
              <a:t>8 August 2013</a:t>
            </a:r>
          </a:p>
        </p:txBody>
      </p:sp>
      <p:sp>
        <p:nvSpPr>
          <p:cNvPr id="19" name="TextBox 18">
            <a:extLst>
              <a:ext uri="{FF2B5EF4-FFF2-40B4-BE49-F238E27FC236}">
                <a16:creationId xmlns:a16="http://schemas.microsoft.com/office/drawing/2014/main" id="{0906DC9E-292D-499E-99A9-20C6DF50A430}"/>
              </a:ext>
            </a:extLst>
          </p:cNvPr>
          <p:cNvSpPr txBox="1"/>
          <p:nvPr/>
        </p:nvSpPr>
        <p:spPr>
          <a:xfrm>
            <a:off x="8418698" y="3721100"/>
            <a:ext cx="1171731" cy="276999"/>
          </a:xfrm>
          <a:prstGeom prst="rect">
            <a:avLst/>
          </a:prstGeom>
          <a:noFill/>
        </p:spPr>
        <p:txBody>
          <a:bodyPr wrap="none" rtlCol="0">
            <a:spAutoFit/>
          </a:bodyPr>
          <a:lstStyle/>
          <a:p>
            <a:r>
              <a:rPr lang="en-CA" sz="1200" dirty="0">
                <a:solidFill>
                  <a:schemeClr val="bg1"/>
                </a:solidFill>
              </a:rPr>
              <a:t>Great Bear Lake</a:t>
            </a:r>
          </a:p>
        </p:txBody>
      </p:sp>
      <p:sp>
        <p:nvSpPr>
          <p:cNvPr id="20" name="TextBox 19">
            <a:extLst>
              <a:ext uri="{FF2B5EF4-FFF2-40B4-BE49-F238E27FC236}">
                <a16:creationId xmlns:a16="http://schemas.microsoft.com/office/drawing/2014/main" id="{E769DF83-48BE-4B7E-92D5-0DC00A69C5B2}"/>
              </a:ext>
            </a:extLst>
          </p:cNvPr>
          <p:cNvSpPr txBox="1"/>
          <p:nvPr/>
        </p:nvSpPr>
        <p:spPr>
          <a:xfrm>
            <a:off x="9621048" y="4966118"/>
            <a:ext cx="925766" cy="461665"/>
          </a:xfrm>
          <a:prstGeom prst="rect">
            <a:avLst/>
          </a:prstGeom>
          <a:noFill/>
        </p:spPr>
        <p:txBody>
          <a:bodyPr wrap="none" rtlCol="0">
            <a:spAutoFit/>
          </a:bodyPr>
          <a:lstStyle/>
          <a:p>
            <a:r>
              <a:rPr lang="en-CA" sz="1200" dirty="0">
                <a:solidFill>
                  <a:schemeClr val="bg1"/>
                </a:solidFill>
              </a:rPr>
              <a:t>Great Slave </a:t>
            </a:r>
          </a:p>
          <a:p>
            <a:r>
              <a:rPr lang="en-CA" sz="1200" dirty="0">
                <a:solidFill>
                  <a:schemeClr val="bg1"/>
                </a:solidFill>
              </a:rPr>
              <a:t>Lake</a:t>
            </a:r>
          </a:p>
        </p:txBody>
      </p:sp>
      <p:sp>
        <p:nvSpPr>
          <p:cNvPr id="8" name="TextBox 7">
            <a:extLst>
              <a:ext uri="{FF2B5EF4-FFF2-40B4-BE49-F238E27FC236}">
                <a16:creationId xmlns:a16="http://schemas.microsoft.com/office/drawing/2014/main" id="{F92C173B-08BC-4D9A-8ED5-34F8C27A624C}"/>
              </a:ext>
            </a:extLst>
          </p:cNvPr>
          <p:cNvSpPr txBox="1"/>
          <p:nvPr/>
        </p:nvSpPr>
        <p:spPr>
          <a:xfrm>
            <a:off x="0" y="6496979"/>
            <a:ext cx="1191352" cy="369332"/>
          </a:xfrm>
          <a:prstGeom prst="rect">
            <a:avLst/>
          </a:prstGeom>
          <a:noFill/>
        </p:spPr>
        <p:txBody>
          <a:bodyPr wrap="none" rtlCol="0">
            <a:spAutoFit/>
          </a:bodyPr>
          <a:lstStyle/>
          <a:p>
            <a:r>
              <a:rPr lang="en-CA" dirty="0">
                <a:latin typeface="Times New Roman" panose="02020603050405020304" pitchFamily="18" charset="0"/>
                <a:cs typeface="Times New Roman" panose="02020603050405020304" pitchFamily="18" charset="0"/>
              </a:rPr>
              <a:t>Figure S1a</a:t>
            </a:r>
          </a:p>
        </p:txBody>
      </p:sp>
      <p:sp>
        <p:nvSpPr>
          <p:cNvPr id="4" name="TextBox 3"/>
          <p:cNvSpPr txBox="1"/>
          <p:nvPr/>
        </p:nvSpPr>
        <p:spPr>
          <a:xfrm>
            <a:off x="2409825" y="4398495"/>
            <a:ext cx="781817" cy="369332"/>
          </a:xfrm>
          <a:prstGeom prst="rect">
            <a:avLst/>
          </a:prstGeom>
          <a:noFill/>
        </p:spPr>
        <p:txBody>
          <a:bodyPr wrap="none" rtlCol="0">
            <a:spAutoFit/>
          </a:bodyPr>
          <a:lstStyle/>
          <a:p>
            <a:r>
              <a:rPr lang="en-CA" dirty="0"/>
              <a:t>Alaska</a:t>
            </a:r>
          </a:p>
        </p:txBody>
      </p:sp>
      <p:sp>
        <p:nvSpPr>
          <p:cNvPr id="10" name="TextBox 9"/>
          <p:cNvSpPr txBox="1"/>
          <p:nvPr/>
        </p:nvSpPr>
        <p:spPr>
          <a:xfrm>
            <a:off x="5876925" y="5243117"/>
            <a:ext cx="651140" cy="369332"/>
          </a:xfrm>
          <a:prstGeom prst="rect">
            <a:avLst/>
          </a:prstGeom>
          <a:noFill/>
        </p:spPr>
        <p:txBody>
          <a:bodyPr wrap="none" rtlCol="0">
            <a:spAutoFit/>
          </a:bodyPr>
          <a:lstStyle/>
          <a:p>
            <a:r>
              <a:rPr lang="en-CA" dirty="0"/>
              <a:t>NWT</a:t>
            </a:r>
          </a:p>
        </p:txBody>
      </p:sp>
      <p:sp>
        <p:nvSpPr>
          <p:cNvPr id="11" name="TextBox 10">
            <a:extLst>
              <a:ext uri="{FF2B5EF4-FFF2-40B4-BE49-F238E27FC236}">
                <a16:creationId xmlns:a16="http://schemas.microsoft.com/office/drawing/2014/main" id="{172C0184-721A-44C3-8A5F-E555570AA068}"/>
              </a:ext>
            </a:extLst>
          </p:cNvPr>
          <p:cNvSpPr txBox="1"/>
          <p:nvPr/>
        </p:nvSpPr>
        <p:spPr>
          <a:xfrm>
            <a:off x="8572578" y="331916"/>
            <a:ext cx="1175706" cy="830997"/>
          </a:xfrm>
          <a:prstGeom prst="rect">
            <a:avLst/>
          </a:prstGeom>
          <a:noFill/>
        </p:spPr>
        <p:txBody>
          <a:bodyPr wrap="none" rtlCol="0">
            <a:spAutoFit/>
          </a:bodyPr>
          <a:lstStyle/>
          <a:p>
            <a:r>
              <a:rPr lang="en-CA" sz="1600" dirty="0">
                <a:solidFill>
                  <a:schemeClr val="bg1"/>
                </a:solidFill>
              </a:rPr>
              <a:t>Canadian</a:t>
            </a:r>
          </a:p>
          <a:p>
            <a:r>
              <a:rPr lang="en-CA" sz="1600" dirty="0">
                <a:solidFill>
                  <a:schemeClr val="bg1"/>
                </a:solidFill>
              </a:rPr>
              <a:t>Arctic</a:t>
            </a:r>
          </a:p>
          <a:p>
            <a:r>
              <a:rPr lang="en-CA" sz="1600" dirty="0">
                <a:solidFill>
                  <a:schemeClr val="bg1"/>
                </a:solidFill>
              </a:rPr>
              <a:t>Archipelago</a:t>
            </a:r>
          </a:p>
        </p:txBody>
      </p:sp>
      <p:sp>
        <p:nvSpPr>
          <p:cNvPr id="7" name="Freeform: Shape 6">
            <a:extLst>
              <a:ext uri="{FF2B5EF4-FFF2-40B4-BE49-F238E27FC236}">
                <a16:creationId xmlns:a16="http://schemas.microsoft.com/office/drawing/2014/main" id="{A323F2D5-C8B7-464B-9AD2-554AD73C3D05}"/>
              </a:ext>
            </a:extLst>
          </p:cNvPr>
          <p:cNvSpPr/>
          <p:nvPr/>
        </p:nvSpPr>
        <p:spPr>
          <a:xfrm>
            <a:off x="2311400" y="165100"/>
            <a:ext cx="8229600" cy="5969000"/>
          </a:xfrm>
          <a:custGeom>
            <a:avLst/>
            <a:gdLst>
              <a:gd name="connsiteX0" fmla="*/ 7150100 w 8229600"/>
              <a:gd name="connsiteY0" fmla="*/ 5930900 h 5930900"/>
              <a:gd name="connsiteX1" fmla="*/ 0 w 8229600"/>
              <a:gd name="connsiteY1" fmla="*/ 1866900 h 5930900"/>
              <a:gd name="connsiteX2" fmla="*/ 1676400 w 8229600"/>
              <a:gd name="connsiteY2" fmla="*/ 0 h 5930900"/>
              <a:gd name="connsiteX3" fmla="*/ 8216900 w 8229600"/>
              <a:gd name="connsiteY3" fmla="*/ 0 h 5930900"/>
              <a:gd name="connsiteX4" fmla="*/ 8229600 w 8229600"/>
              <a:gd name="connsiteY4" fmla="*/ 4165600 h 5930900"/>
              <a:gd name="connsiteX5" fmla="*/ 7429500 w 8229600"/>
              <a:gd name="connsiteY5" fmla="*/ 5549900 h 5930900"/>
              <a:gd name="connsiteX0" fmla="*/ 7150100 w 8229600"/>
              <a:gd name="connsiteY0" fmla="*/ 5930900 h 5930900"/>
              <a:gd name="connsiteX1" fmla="*/ 0 w 8229600"/>
              <a:gd name="connsiteY1" fmla="*/ 1866900 h 5930900"/>
              <a:gd name="connsiteX2" fmla="*/ 1676400 w 8229600"/>
              <a:gd name="connsiteY2" fmla="*/ 0 h 5930900"/>
              <a:gd name="connsiteX3" fmla="*/ 8216900 w 8229600"/>
              <a:gd name="connsiteY3" fmla="*/ 0 h 5930900"/>
              <a:gd name="connsiteX4" fmla="*/ 8229600 w 8229600"/>
              <a:gd name="connsiteY4" fmla="*/ 4165600 h 5930900"/>
              <a:gd name="connsiteX5" fmla="*/ 7200900 w 8229600"/>
              <a:gd name="connsiteY5" fmla="*/ 5905500 h 5930900"/>
              <a:gd name="connsiteX0" fmla="*/ 7150100 w 8229600"/>
              <a:gd name="connsiteY0" fmla="*/ 5930900 h 5969000"/>
              <a:gd name="connsiteX1" fmla="*/ 0 w 8229600"/>
              <a:gd name="connsiteY1" fmla="*/ 1866900 h 5969000"/>
              <a:gd name="connsiteX2" fmla="*/ 1676400 w 8229600"/>
              <a:gd name="connsiteY2" fmla="*/ 0 h 5969000"/>
              <a:gd name="connsiteX3" fmla="*/ 8216900 w 8229600"/>
              <a:gd name="connsiteY3" fmla="*/ 0 h 5969000"/>
              <a:gd name="connsiteX4" fmla="*/ 8229600 w 8229600"/>
              <a:gd name="connsiteY4" fmla="*/ 4165600 h 5969000"/>
              <a:gd name="connsiteX5" fmla="*/ 7175500 w 8229600"/>
              <a:gd name="connsiteY5" fmla="*/ 5969000 h 596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29600" h="5969000">
                <a:moveTo>
                  <a:pt x="7150100" y="5930900"/>
                </a:moveTo>
                <a:lnTo>
                  <a:pt x="0" y="1866900"/>
                </a:lnTo>
                <a:lnTo>
                  <a:pt x="1676400" y="0"/>
                </a:lnTo>
                <a:lnTo>
                  <a:pt x="8216900" y="0"/>
                </a:lnTo>
                <a:cubicBezTo>
                  <a:pt x="8221133" y="1388533"/>
                  <a:pt x="8225367" y="2777067"/>
                  <a:pt x="8229600" y="4165600"/>
                </a:cubicBezTo>
                <a:cubicBezTo>
                  <a:pt x="7962900" y="4627033"/>
                  <a:pt x="7442200" y="5507567"/>
                  <a:pt x="7175500" y="596900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5" name="TextBox 14">
            <a:extLst>
              <a:ext uri="{FF2B5EF4-FFF2-40B4-BE49-F238E27FC236}">
                <a16:creationId xmlns:a16="http://schemas.microsoft.com/office/drawing/2014/main" id="{34E12CEF-21BA-41A0-956E-E48261244548}"/>
              </a:ext>
            </a:extLst>
          </p:cNvPr>
          <p:cNvSpPr txBox="1"/>
          <p:nvPr/>
        </p:nvSpPr>
        <p:spPr>
          <a:xfrm>
            <a:off x="7258997" y="1675044"/>
            <a:ext cx="551946" cy="461665"/>
          </a:xfrm>
          <a:prstGeom prst="rect">
            <a:avLst/>
          </a:prstGeom>
          <a:noFill/>
        </p:spPr>
        <p:txBody>
          <a:bodyPr wrap="none" rtlCol="0">
            <a:spAutoFit/>
          </a:bodyPr>
          <a:lstStyle/>
          <a:p>
            <a:r>
              <a:rPr lang="en-CA" sz="1200" dirty="0">
                <a:solidFill>
                  <a:schemeClr val="bg1"/>
                </a:solidFill>
              </a:rPr>
              <a:t>Banks</a:t>
            </a:r>
          </a:p>
          <a:p>
            <a:r>
              <a:rPr lang="en-CA" sz="1200" dirty="0">
                <a:solidFill>
                  <a:schemeClr val="bg1"/>
                </a:solidFill>
              </a:rPr>
              <a:t>Island</a:t>
            </a:r>
          </a:p>
        </p:txBody>
      </p:sp>
    </p:spTree>
    <p:extLst>
      <p:ext uri="{BB962C8B-B14F-4D97-AF65-F5344CB8AC3E}">
        <p14:creationId xmlns:p14="http://schemas.microsoft.com/office/powerpoint/2010/main" val="3100822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mph" presetSubtype="0" repeatCount="indefinite" fill="hold" nodeType="clickEffect">
                                  <p:stCondLst>
                                    <p:cond delay="0"/>
                                  </p:stCondLst>
                                  <p:childTnLst>
                                    <p:anim calcmode="discrete" valueType="str">
                                      <p:cBhvr>
                                        <p:cTn id="6" dur="3000" fill="hold"/>
                                        <p:tgtEl>
                                          <p:spTgt spid="2"/>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4B58F72A-837D-4987-860A-96DEA6D757F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05577" y="3659618"/>
            <a:ext cx="3725058" cy="3198382"/>
          </a:xfrm>
          <a:prstGeom prst="rect">
            <a:avLst/>
          </a:prstGeom>
        </p:spPr>
      </p:pic>
      <p:pic>
        <p:nvPicPr>
          <p:cNvPr id="10" name="Picture 9">
            <a:extLst>
              <a:ext uri="{FF2B5EF4-FFF2-40B4-BE49-F238E27FC236}">
                <a16:creationId xmlns:a16="http://schemas.microsoft.com/office/drawing/2014/main" id="{BEA47BB7-8736-4805-A9E0-0D3251DFF37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2516" y="0"/>
            <a:ext cx="3640986" cy="3202365"/>
          </a:xfrm>
          <a:prstGeom prst="rect">
            <a:avLst/>
          </a:prstGeom>
        </p:spPr>
      </p:pic>
      <p:pic>
        <p:nvPicPr>
          <p:cNvPr id="11" name="Image 10" descr="Une image contenant texte, diagramme, ligne, capture d’écran&#10;&#10;Description générée automatiquement">
            <a:extLst>
              <a:ext uri="{FF2B5EF4-FFF2-40B4-BE49-F238E27FC236}">
                <a16:creationId xmlns:a16="http://schemas.microsoft.com/office/drawing/2014/main" id="{E2AB07A3-9E08-5445-0B9C-24406710FFB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88624" y="3664187"/>
            <a:ext cx="3684073" cy="3193813"/>
          </a:xfrm>
          <a:prstGeom prst="rect">
            <a:avLst/>
          </a:prstGeom>
        </p:spPr>
      </p:pic>
      <p:pic>
        <p:nvPicPr>
          <p:cNvPr id="13" name="Image 12" descr="Une image contenant texte, diagramme, ligne, Tracé&#10;&#10;Description générée automatiquement">
            <a:extLst>
              <a:ext uri="{FF2B5EF4-FFF2-40B4-BE49-F238E27FC236}">
                <a16:creationId xmlns:a16="http://schemas.microsoft.com/office/drawing/2014/main" id="{ACFEDB44-A726-5E4F-B08C-55091A30EC7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21403" y="2134"/>
            <a:ext cx="3651294" cy="3202365"/>
          </a:xfrm>
          <a:prstGeom prst="rect">
            <a:avLst/>
          </a:prstGeom>
        </p:spPr>
      </p:pic>
      <p:sp>
        <p:nvSpPr>
          <p:cNvPr id="21" name="Rectangle 20">
            <a:extLst>
              <a:ext uri="{FF2B5EF4-FFF2-40B4-BE49-F238E27FC236}">
                <a16:creationId xmlns:a16="http://schemas.microsoft.com/office/drawing/2014/main" id="{C45AA5AE-7F77-4697-853B-6E55E55149BB}"/>
              </a:ext>
            </a:extLst>
          </p:cNvPr>
          <p:cNvSpPr/>
          <p:nvPr/>
        </p:nvSpPr>
        <p:spPr>
          <a:xfrm flipV="1">
            <a:off x="6242091" y="3136710"/>
            <a:ext cx="4131135" cy="1363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5" name="TextBox 24">
            <a:extLst>
              <a:ext uri="{FF2B5EF4-FFF2-40B4-BE49-F238E27FC236}">
                <a16:creationId xmlns:a16="http://schemas.microsoft.com/office/drawing/2014/main" id="{A490D045-5AAA-497D-A0D2-5628935079AF}"/>
              </a:ext>
            </a:extLst>
          </p:cNvPr>
          <p:cNvSpPr txBox="1"/>
          <p:nvPr/>
        </p:nvSpPr>
        <p:spPr>
          <a:xfrm>
            <a:off x="10099778" y="3665903"/>
            <a:ext cx="393903" cy="156117"/>
          </a:xfrm>
          <a:prstGeom prst="rect">
            <a:avLst/>
          </a:prstGeom>
          <a:solidFill>
            <a:schemeClr val="bg1"/>
          </a:solidFill>
        </p:spPr>
        <p:txBody>
          <a:bodyPr wrap="none" rtlCol="0" anchor="ctr" anchorCtr="0">
            <a:noAutofit/>
          </a:bodyPr>
          <a:lstStyle/>
          <a:p>
            <a:endParaRPr lang="en-CA" sz="1000" dirty="0"/>
          </a:p>
        </p:txBody>
      </p:sp>
      <p:sp>
        <p:nvSpPr>
          <p:cNvPr id="22" name="TextBox 21">
            <a:extLst>
              <a:ext uri="{FF2B5EF4-FFF2-40B4-BE49-F238E27FC236}">
                <a16:creationId xmlns:a16="http://schemas.microsoft.com/office/drawing/2014/main" id="{A854A463-E926-4DB2-B6F5-7377443DA522}"/>
              </a:ext>
            </a:extLst>
          </p:cNvPr>
          <p:cNvSpPr txBox="1"/>
          <p:nvPr/>
        </p:nvSpPr>
        <p:spPr>
          <a:xfrm>
            <a:off x="0" y="6496979"/>
            <a:ext cx="1088760" cy="369332"/>
          </a:xfrm>
          <a:prstGeom prst="rect">
            <a:avLst/>
          </a:prstGeom>
          <a:noFill/>
        </p:spPr>
        <p:txBody>
          <a:bodyPr wrap="none" rtlCol="0">
            <a:spAutoFit/>
          </a:bodyPr>
          <a:lstStyle/>
          <a:p>
            <a:r>
              <a:rPr lang="en-CA" dirty="0">
                <a:latin typeface="Times New Roman" panose="02020603050405020304" pitchFamily="18" charset="0"/>
                <a:cs typeface="Times New Roman" panose="02020603050405020304" pitchFamily="18" charset="0"/>
              </a:rPr>
              <a:t>Figure </a:t>
            </a:r>
            <a:r>
              <a:rPr lang="en-CA" dirty="0" smtClean="0">
                <a:latin typeface="Times New Roman" panose="02020603050405020304" pitchFamily="18" charset="0"/>
                <a:cs typeface="Times New Roman" panose="02020603050405020304" pitchFamily="18" charset="0"/>
              </a:rPr>
              <a:t>S8</a:t>
            </a:r>
            <a:endParaRPr lang="en-CA" dirty="0">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71911DED-851D-4440-9326-5BE8B094FC5D}"/>
              </a:ext>
            </a:extLst>
          </p:cNvPr>
          <p:cNvSpPr txBox="1"/>
          <p:nvPr/>
        </p:nvSpPr>
        <p:spPr>
          <a:xfrm>
            <a:off x="5232192" y="223055"/>
            <a:ext cx="383438" cy="307777"/>
          </a:xfrm>
          <a:prstGeom prst="rect">
            <a:avLst/>
          </a:prstGeom>
          <a:noFill/>
        </p:spPr>
        <p:txBody>
          <a:bodyPr wrap="none" rtlCol="0">
            <a:spAutoFit/>
          </a:bodyPr>
          <a:lstStyle/>
          <a:p>
            <a:r>
              <a:rPr lang="en-CA" sz="1400" dirty="0">
                <a:latin typeface="Times New Roman" panose="02020603050405020304" pitchFamily="18" charset="0"/>
                <a:cs typeface="Times New Roman" panose="02020603050405020304" pitchFamily="18" charset="0"/>
              </a:rPr>
              <a:t>(a)</a:t>
            </a:r>
          </a:p>
        </p:txBody>
      </p:sp>
      <p:sp>
        <p:nvSpPr>
          <p:cNvPr id="32" name="TextBox 31">
            <a:extLst>
              <a:ext uri="{FF2B5EF4-FFF2-40B4-BE49-F238E27FC236}">
                <a16:creationId xmlns:a16="http://schemas.microsoft.com/office/drawing/2014/main" id="{C4A39FCF-5DA8-48E6-9A81-331792517569}"/>
              </a:ext>
            </a:extLst>
          </p:cNvPr>
          <p:cNvSpPr txBox="1"/>
          <p:nvPr/>
        </p:nvSpPr>
        <p:spPr>
          <a:xfrm>
            <a:off x="5267630" y="3846207"/>
            <a:ext cx="393056" cy="307777"/>
          </a:xfrm>
          <a:prstGeom prst="rect">
            <a:avLst/>
          </a:prstGeom>
          <a:noFill/>
        </p:spPr>
        <p:txBody>
          <a:bodyPr wrap="none" rtlCol="0">
            <a:spAutoFit/>
          </a:bodyPr>
          <a:lstStyle/>
          <a:p>
            <a:r>
              <a:rPr lang="en-CA" sz="1400" dirty="0">
                <a:latin typeface="Times New Roman" panose="02020603050405020304" pitchFamily="18" charset="0"/>
                <a:cs typeface="Times New Roman" panose="02020603050405020304" pitchFamily="18" charset="0"/>
              </a:rPr>
              <a:t>(b)</a:t>
            </a:r>
          </a:p>
        </p:txBody>
      </p:sp>
      <p:sp>
        <p:nvSpPr>
          <p:cNvPr id="33" name="TextBox 32">
            <a:extLst>
              <a:ext uri="{FF2B5EF4-FFF2-40B4-BE49-F238E27FC236}">
                <a16:creationId xmlns:a16="http://schemas.microsoft.com/office/drawing/2014/main" id="{FF45500D-B96B-41B5-84D2-0339E9A8AE7A}"/>
              </a:ext>
            </a:extLst>
          </p:cNvPr>
          <p:cNvSpPr txBox="1"/>
          <p:nvPr/>
        </p:nvSpPr>
        <p:spPr>
          <a:xfrm>
            <a:off x="9565662" y="1370308"/>
            <a:ext cx="383438" cy="307777"/>
          </a:xfrm>
          <a:prstGeom prst="rect">
            <a:avLst/>
          </a:prstGeom>
          <a:noFill/>
        </p:spPr>
        <p:txBody>
          <a:bodyPr wrap="none" rtlCol="0">
            <a:spAutoFit/>
          </a:bodyPr>
          <a:lstStyle/>
          <a:p>
            <a:r>
              <a:rPr lang="en-CA" sz="1400" dirty="0">
                <a:latin typeface="Times New Roman" panose="02020603050405020304" pitchFamily="18" charset="0"/>
                <a:cs typeface="Times New Roman" panose="02020603050405020304" pitchFamily="18" charset="0"/>
              </a:rPr>
              <a:t>(c)</a:t>
            </a:r>
          </a:p>
        </p:txBody>
      </p:sp>
      <p:sp>
        <p:nvSpPr>
          <p:cNvPr id="34" name="TextBox 33">
            <a:extLst>
              <a:ext uri="{FF2B5EF4-FFF2-40B4-BE49-F238E27FC236}">
                <a16:creationId xmlns:a16="http://schemas.microsoft.com/office/drawing/2014/main" id="{DF424315-78FE-4A49-A09C-F30F6B5EABD2}"/>
              </a:ext>
            </a:extLst>
          </p:cNvPr>
          <p:cNvSpPr txBox="1"/>
          <p:nvPr/>
        </p:nvSpPr>
        <p:spPr>
          <a:xfrm>
            <a:off x="9565662" y="5026026"/>
            <a:ext cx="393056" cy="307777"/>
          </a:xfrm>
          <a:prstGeom prst="rect">
            <a:avLst/>
          </a:prstGeom>
          <a:noFill/>
        </p:spPr>
        <p:txBody>
          <a:bodyPr wrap="none" rtlCol="0">
            <a:spAutoFit/>
          </a:bodyPr>
          <a:lstStyle/>
          <a:p>
            <a:r>
              <a:rPr lang="en-CA" sz="1400" dirty="0">
                <a:latin typeface="Times New Roman" panose="02020603050405020304" pitchFamily="18" charset="0"/>
                <a:cs typeface="Times New Roman" panose="02020603050405020304" pitchFamily="18" charset="0"/>
              </a:rPr>
              <a:t>(d)</a:t>
            </a:r>
          </a:p>
        </p:txBody>
      </p:sp>
    </p:spTree>
    <p:extLst>
      <p:ext uri="{BB962C8B-B14F-4D97-AF65-F5344CB8AC3E}">
        <p14:creationId xmlns:p14="http://schemas.microsoft.com/office/powerpoint/2010/main" val="22165276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2FBCC31-EE8C-4A9E-B96E-5BEC7A4346E6}"/>
              </a:ext>
            </a:extLst>
          </p:cNvPr>
          <p:cNvSpPr txBox="1"/>
          <p:nvPr/>
        </p:nvSpPr>
        <p:spPr>
          <a:xfrm>
            <a:off x="1" y="2917341"/>
            <a:ext cx="2095278" cy="1323439"/>
          </a:xfrm>
          <a:prstGeom prst="rect">
            <a:avLst/>
          </a:prstGeom>
          <a:noFill/>
        </p:spPr>
        <p:txBody>
          <a:bodyPr wrap="square" rtlCol="0">
            <a:spAutoFit/>
          </a:bodyPr>
          <a:lstStyle/>
          <a:p>
            <a:pPr algn="justLow"/>
            <a:r>
              <a:rPr lang="en-CA" sz="2000" b="1" dirty="0">
                <a:latin typeface="Times New Roman" panose="02020603050405020304" pitchFamily="18" charset="0"/>
                <a:cs typeface="Times New Roman" panose="02020603050405020304" pitchFamily="18" charset="0"/>
              </a:rPr>
              <a:t>Put slide in </a:t>
            </a:r>
            <a:r>
              <a:rPr lang="en-CA" sz="2000" b="1" dirty="0">
                <a:solidFill>
                  <a:srgbClr val="FF0000"/>
                </a:solidFill>
                <a:latin typeface="Times New Roman" panose="02020603050405020304" pitchFamily="18" charset="0"/>
                <a:cs typeface="Times New Roman" panose="02020603050405020304" pitchFamily="18" charset="0"/>
              </a:rPr>
              <a:t>slide </a:t>
            </a:r>
          </a:p>
          <a:p>
            <a:pPr algn="justLow"/>
            <a:r>
              <a:rPr lang="en-CA" sz="2000" b="1" dirty="0">
                <a:solidFill>
                  <a:srgbClr val="FF0000"/>
                </a:solidFill>
                <a:latin typeface="Times New Roman" panose="02020603050405020304" pitchFamily="18" charset="0"/>
                <a:cs typeface="Times New Roman" panose="02020603050405020304" pitchFamily="18" charset="0"/>
              </a:rPr>
              <a:t>show </a:t>
            </a:r>
            <a:r>
              <a:rPr lang="en-CA" sz="2000" b="1" dirty="0">
                <a:latin typeface="Times New Roman" panose="02020603050405020304" pitchFamily="18" charset="0"/>
                <a:cs typeface="Times New Roman" panose="02020603050405020304" pitchFamily="18" charset="0"/>
              </a:rPr>
              <a:t>mode</a:t>
            </a:r>
            <a:r>
              <a:rPr lang="en-CA" sz="2000" b="1" dirty="0">
                <a:solidFill>
                  <a:srgbClr val="FF0000"/>
                </a:solidFill>
                <a:latin typeface="Times New Roman" panose="02020603050405020304" pitchFamily="18" charset="0"/>
                <a:cs typeface="Times New Roman" panose="02020603050405020304" pitchFamily="18" charset="0"/>
              </a:rPr>
              <a:t> </a:t>
            </a:r>
            <a:r>
              <a:rPr lang="en-CA" sz="2000" b="1" dirty="0">
                <a:latin typeface="Times New Roman" panose="02020603050405020304" pitchFamily="18" charset="0"/>
                <a:cs typeface="Times New Roman" panose="02020603050405020304" pitchFamily="18" charset="0"/>
              </a:rPr>
              <a:t>to see </a:t>
            </a:r>
          </a:p>
          <a:p>
            <a:pPr algn="justLow"/>
            <a:r>
              <a:rPr lang="en-CA" sz="2000" b="1" dirty="0">
                <a:latin typeface="Times New Roman" panose="02020603050405020304" pitchFamily="18" charset="0"/>
                <a:cs typeface="Times New Roman" panose="02020603050405020304" pitchFamily="18" charset="0"/>
              </a:rPr>
              <a:t>blinking with the </a:t>
            </a:r>
          </a:p>
          <a:p>
            <a:pPr algn="justLow"/>
            <a:r>
              <a:rPr lang="en-CA" sz="2000" b="1" dirty="0">
                <a:latin typeface="Times New Roman" panose="02020603050405020304" pitchFamily="18" charset="0"/>
                <a:cs typeface="Times New Roman" panose="02020603050405020304" pitchFamily="18" charset="0"/>
              </a:rPr>
              <a:t>BTD</a:t>
            </a:r>
            <a:r>
              <a:rPr lang="en-CA" sz="2000" b="1" baseline="-25000" dirty="0">
                <a:latin typeface="Times New Roman" panose="02020603050405020304" pitchFamily="18" charset="0"/>
                <a:cs typeface="Times New Roman" panose="02020603050405020304" pitchFamily="18" charset="0"/>
              </a:rPr>
              <a:t>11-12</a:t>
            </a:r>
            <a:r>
              <a:rPr lang="en-CA" sz="2000" b="1" dirty="0">
                <a:latin typeface="Times New Roman" panose="02020603050405020304" pitchFamily="18" charset="0"/>
                <a:cs typeface="Times New Roman" panose="02020603050405020304" pitchFamily="18" charset="0"/>
              </a:rPr>
              <a:t> image</a:t>
            </a:r>
          </a:p>
        </p:txBody>
      </p:sp>
      <p:grpSp>
        <p:nvGrpSpPr>
          <p:cNvPr id="20" name="Group 19">
            <a:extLst>
              <a:ext uri="{FF2B5EF4-FFF2-40B4-BE49-F238E27FC236}">
                <a16:creationId xmlns:a16="http://schemas.microsoft.com/office/drawing/2014/main" id="{E5EFF3AF-CD65-4274-907C-22757467CF1A}"/>
              </a:ext>
            </a:extLst>
          </p:cNvPr>
          <p:cNvGrpSpPr/>
          <p:nvPr/>
        </p:nvGrpSpPr>
        <p:grpSpPr>
          <a:xfrm>
            <a:off x="2032268" y="162633"/>
            <a:ext cx="5778518" cy="6524296"/>
            <a:chOff x="2065040" y="218090"/>
            <a:chExt cx="5778518" cy="6524296"/>
          </a:xfrm>
        </p:grpSpPr>
        <p:pic>
          <p:nvPicPr>
            <p:cNvPr id="6" name="Picture 5" descr="A close up of a logo&#10;&#10;Description automatically generated">
              <a:extLst>
                <a:ext uri="{FF2B5EF4-FFF2-40B4-BE49-F238E27FC236}">
                  <a16:creationId xmlns:a16="http://schemas.microsoft.com/office/drawing/2014/main" id="{3CEE3F7E-8EE0-4CD6-A0B6-406ED6D4B95C}"/>
                </a:ext>
              </a:extLst>
            </p:cNvPr>
            <p:cNvPicPr>
              <a:picLocks noChangeAspect="1"/>
            </p:cNvPicPr>
            <p:nvPr/>
          </p:nvPicPr>
          <p:blipFill rotWithShape="1">
            <a:blip r:embed="rId3">
              <a:extLst>
                <a:ext uri="{28A0092B-C50C-407E-A947-70E740481C1C}">
                  <a14:useLocalDpi xmlns:a14="http://schemas.microsoft.com/office/drawing/2010/main" val="0"/>
                </a:ext>
              </a:extLst>
            </a:blip>
            <a:srcRect l="50000" t="50000" r="38392" b="35556"/>
            <a:stretch/>
          </p:blipFill>
          <p:spPr>
            <a:xfrm>
              <a:off x="2065040" y="218090"/>
              <a:ext cx="5778518" cy="6524296"/>
            </a:xfrm>
            <a:prstGeom prst="rect">
              <a:avLst/>
            </a:prstGeom>
          </p:spPr>
        </p:pic>
        <p:pic>
          <p:nvPicPr>
            <p:cNvPr id="18" name="Picture 17">
              <a:extLst>
                <a:ext uri="{FF2B5EF4-FFF2-40B4-BE49-F238E27FC236}">
                  <a16:creationId xmlns:a16="http://schemas.microsoft.com/office/drawing/2014/main" id="{F25EAA9E-631D-44D3-8BF3-4D2BF6A919EF}"/>
                </a:ext>
              </a:extLst>
            </p:cNvPr>
            <p:cNvPicPr>
              <a:picLocks noChangeAspect="1"/>
            </p:cNvPicPr>
            <p:nvPr/>
          </p:nvPicPr>
          <p:blipFill>
            <a:blip r:embed="rId4"/>
            <a:stretch>
              <a:fillRect/>
            </a:stretch>
          </p:blipFill>
          <p:spPr>
            <a:xfrm>
              <a:off x="2144319" y="218090"/>
              <a:ext cx="517324" cy="3124099"/>
            </a:xfrm>
            <a:prstGeom prst="rect">
              <a:avLst/>
            </a:prstGeom>
          </p:spPr>
        </p:pic>
      </p:grpSp>
      <p:sp>
        <p:nvSpPr>
          <p:cNvPr id="7" name="TextBox 6">
            <a:extLst>
              <a:ext uri="{FF2B5EF4-FFF2-40B4-BE49-F238E27FC236}">
                <a16:creationId xmlns:a16="http://schemas.microsoft.com/office/drawing/2014/main" id="{172C0184-721A-44C3-8A5F-E555570AA068}"/>
              </a:ext>
            </a:extLst>
          </p:cNvPr>
          <p:cNvSpPr txBox="1"/>
          <p:nvPr/>
        </p:nvSpPr>
        <p:spPr>
          <a:xfrm>
            <a:off x="0" y="330900"/>
            <a:ext cx="1960152" cy="1200329"/>
          </a:xfrm>
          <a:prstGeom prst="rect">
            <a:avLst/>
          </a:prstGeom>
          <a:noFill/>
        </p:spPr>
        <p:txBody>
          <a:bodyPr wrap="none" rtlCol="0">
            <a:spAutoFit/>
          </a:bodyPr>
          <a:lstStyle/>
          <a:p>
            <a:r>
              <a:rPr lang="en-CA" dirty="0">
                <a:latin typeface="Times New Roman" panose="02020603050405020304" pitchFamily="18" charset="0"/>
                <a:cs typeface="Times New Roman" panose="02020603050405020304" pitchFamily="18" charset="0"/>
              </a:rPr>
              <a:t>MODIS-Terra, </a:t>
            </a:r>
          </a:p>
          <a:p>
            <a:r>
              <a:rPr lang="en-CA" dirty="0">
                <a:latin typeface="Times New Roman" panose="02020603050405020304" pitchFamily="18" charset="0"/>
                <a:cs typeface="Times New Roman" panose="02020603050405020304" pitchFamily="18" charset="0"/>
              </a:rPr>
              <a:t>true colour image, </a:t>
            </a:r>
          </a:p>
          <a:p>
            <a:r>
              <a:rPr lang="en-CA" dirty="0">
                <a:latin typeface="Times New Roman" panose="02020603050405020304" pitchFamily="18" charset="0"/>
                <a:cs typeface="Times New Roman" panose="02020603050405020304" pitchFamily="18" charset="0"/>
              </a:rPr>
              <a:t>22:00 UTC, </a:t>
            </a:r>
          </a:p>
          <a:p>
            <a:r>
              <a:rPr lang="en-CA" dirty="0">
                <a:latin typeface="Times New Roman" panose="02020603050405020304" pitchFamily="18" charset="0"/>
                <a:cs typeface="Times New Roman" panose="02020603050405020304" pitchFamily="18" charset="0"/>
              </a:rPr>
              <a:t>May 29, 2005</a:t>
            </a:r>
          </a:p>
        </p:txBody>
      </p:sp>
      <p:sp>
        <p:nvSpPr>
          <p:cNvPr id="10" name="TextBox 9"/>
          <p:cNvSpPr txBox="1"/>
          <p:nvPr/>
        </p:nvSpPr>
        <p:spPr>
          <a:xfrm>
            <a:off x="0" y="6496979"/>
            <a:ext cx="1088760" cy="369332"/>
          </a:xfrm>
          <a:prstGeom prst="rect">
            <a:avLst/>
          </a:prstGeom>
          <a:noFill/>
        </p:spPr>
        <p:txBody>
          <a:bodyPr wrap="none" rtlCol="0">
            <a:spAutoFit/>
          </a:bodyPr>
          <a:lstStyle/>
          <a:p>
            <a:r>
              <a:rPr lang="en-CA" dirty="0">
                <a:latin typeface="Times New Roman" panose="02020603050405020304" pitchFamily="18" charset="0"/>
                <a:cs typeface="Times New Roman" panose="02020603050405020304" pitchFamily="18" charset="0"/>
              </a:rPr>
              <a:t>Figure </a:t>
            </a:r>
            <a:r>
              <a:rPr lang="en-CA" dirty="0" smtClean="0">
                <a:latin typeface="Times New Roman" panose="02020603050405020304" pitchFamily="18" charset="0"/>
                <a:cs typeface="Times New Roman" panose="02020603050405020304" pitchFamily="18" charset="0"/>
              </a:rPr>
              <a:t>S9</a:t>
            </a:r>
            <a:endParaRPr lang="en-CA" dirty="0">
              <a:latin typeface="Times New Roman" panose="02020603050405020304" pitchFamily="18" charset="0"/>
              <a:cs typeface="Times New Roman" panose="02020603050405020304" pitchFamily="18" charset="0"/>
            </a:endParaRPr>
          </a:p>
        </p:txBody>
      </p:sp>
      <p:pic>
        <p:nvPicPr>
          <p:cNvPr id="15" name="Picture 14">
            <a:extLst>
              <a:ext uri="{FF2B5EF4-FFF2-40B4-BE49-F238E27FC236}">
                <a16:creationId xmlns:a16="http://schemas.microsoft.com/office/drawing/2014/main" id="{594197B9-0B79-4D7B-A3D5-2DD87D499B72}"/>
              </a:ext>
            </a:extLst>
          </p:cNvPr>
          <p:cNvPicPr>
            <a:picLocks noChangeAspect="1"/>
          </p:cNvPicPr>
          <p:nvPr/>
        </p:nvPicPr>
        <p:blipFill>
          <a:blip r:embed="rId5"/>
          <a:stretch>
            <a:fillRect/>
          </a:stretch>
        </p:blipFill>
        <p:spPr>
          <a:xfrm>
            <a:off x="7915675" y="2120900"/>
            <a:ext cx="4304621" cy="4264702"/>
          </a:xfrm>
          <a:prstGeom prst="rect">
            <a:avLst/>
          </a:prstGeom>
        </p:spPr>
      </p:pic>
      <p:sp>
        <p:nvSpPr>
          <p:cNvPr id="16" name="Rectangle 15">
            <a:extLst>
              <a:ext uri="{FF2B5EF4-FFF2-40B4-BE49-F238E27FC236}">
                <a16:creationId xmlns:a16="http://schemas.microsoft.com/office/drawing/2014/main" id="{14CA473F-3CA7-4167-96F5-1460DF44F78D}"/>
              </a:ext>
            </a:extLst>
          </p:cNvPr>
          <p:cNvSpPr/>
          <p:nvPr/>
        </p:nvSpPr>
        <p:spPr>
          <a:xfrm>
            <a:off x="8343900" y="3136900"/>
            <a:ext cx="1130300" cy="1333500"/>
          </a:xfrm>
          <a:prstGeom prst="rect">
            <a:avLst/>
          </a:prstGeom>
          <a:noFill/>
          <a:ln w="19050">
            <a:solidFill>
              <a:schemeClr val="accent2"/>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nvGrpSpPr>
          <p:cNvPr id="21" name="Group 20">
            <a:extLst>
              <a:ext uri="{FF2B5EF4-FFF2-40B4-BE49-F238E27FC236}">
                <a16:creationId xmlns:a16="http://schemas.microsoft.com/office/drawing/2014/main" id="{AA523F3D-95D0-434D-87E4-B1AE75EB8EC3}"/>
              </a:ext>
            </a:extLst>
          </p:cNvPr>
          <p:cNvGrpSpPr/>
          <p:nvPr/>
        </p:nvGrpSpPr>
        <p:grpSpPr>
          <a:xfrm>
            <a:off x="2016000" y="157349"/>
            <a:ext cx="5778518" cy="6524296"/>
            <a:chOff x="6322348" y="239053"/>
            <a:chExt cx="5778518" cy="6524296"/>
          </a:xfrm>
        </p:grpSpPr>
        <p:pic>
          <p:nvPicPr>
            <p:cNvPr id="4" name="Picture 3">
              <a:extLst>
                <a:ext uri="{FF2B5EF4-FFF2-40B4-BE49-F238E27FC236}">
                  <a16:creationId xmlns:a16="http://schemas.microsoft.com/office/drawing/2014/main" id="{DA9910E5-91E0-462C-85CB-2F3902B055F7}"/>
                </a:ext>
              </a:extLst>
            </p:cNvPr>
            <p:cNvPicPr>
              <a:picLocks noChangeAspect="1"/>
            </p:cNvPicPr>
            <p:nvPr/>
          </p:nvPicPr>
          <p:blipFill rotWithShape="1">
            <a:blip r:embed="rId6">
              <a:extLst>
                <a:ext uri="{28A0092B-C50C-407E-A947-70E740481C1C}">
                  <a14:useLocalDpi xmlns:a14="http://schemas.microsoft.com/office/drawing/2010/main" val="0"/>
                </a:ext>
              </a:extLst>
            </a:blip>
            <a:srcRect l="51671" t="52223" r="32415" b="30203"/>
            <a:stretch/>
          </p:blipFill>
          <p:spPr>
            <a:xfrm>
              <a:off x="6322348" y="239053"/>
              <a:ext cx="5778518" cy="6524296"/>
            </a:xfrm>
            <a:prstGeom prst="rect">
              <a:avLst/>
            </a:prstGeom>
            <a:ln w="28575">
              <a:solidFill>
                <a:schemeClr val="accent2"/>
              </a:solidFill>
              <a:prstDash val="lgDash"/>
            </a:ln>
          </p:spPr>
        </p:pic>
        <p:sp>
          <p:nvSpPr>
            <p:cNvPr id="13" name="TextBox 12">
              <a:extLst>
                <a:ext uri="{FF2B5EF4-FFF2-40B4-BE49-F238E27FC236}">
                  <a16:creationId xmlns:a16="http://schemas.microsoft.com/office/drawing/2014/main" id="{C901FFB1-C230-44AB-86D6-ECAA5BA79F73}"/>
                </a:ext>
              </a:extLst>
            </p:cNvPr>
            <p:cNvSpPr txBox="1"/>
            <p:nvPr/>
          </p:nvSpPr>
          <p:spPr>
            <a:xfrm>
              <a:off x="9301917" y="862460"/>
              <a:ext cx="1316451" cy="584775"/>
            </a:xfrm>
            <a:prstGeom prst="rect">
              <a:avLst/>
            </a:prstGeom>
            <a:noFill/>
          </p:spPr>
          <p:txBody>
            <a:bodyPr wrap="none" rtlCol="0">
              <a:spAutoFit/>
            </a:bodyPr>
            <a:lstStyle/>
            <a:p>
              <a:r>
                <a:rPr lang="en-CA" sz="1600" dirty="0">
                  <a:solidFill>
                    <a:schemeClr val="bg1"/>
                  </a:solidFill>
                </a:rPr>
                <a:t>Prince Patrick</a:t>
              </a:r>
            </a:p>
            <a:p>
              <a:r>
                <a:rPr lang="en-CA" sz="1600" dirty="0">
                  <a:solidFill>
                    <a:schemeClr val="bg1"/>
                  </a:solidFill>
                </a:rPr>
                <a:t>Island</a:t>
              </a:r>
            </a:p>
          </p:txBody>
        </p:sp>
        <p:sp>
          <p:nvSpPr>
            <p:cNvPr id="12" name="TextBox 11">
              <a:extLst>
                <a:ext uri="{FF2B5EF4-FFF2-40B4-BE49-F238E27FC236}">
                  <a16:creationId xmlns:a16="http://schemas.microsoft.com/office/drawing/2014/main" id="{172C0184-721A-44C3-8A5F-E555570AA068}"/>
                </a:ext>
              </a:extLst>
            </p:cNvPr>
            <p:cNvSpPr txBox="1"/>
            <p:nvPr/>
          </p:nvSpPr>
          <p:spPr>
            <a:xfrm>
              <a:off x="9621557" y="1806688"/>
              <a:ext cx="910121" cy="584775"/>
            </a:xfrm>
            <a:prstGeom prst="rect">
              <a:avLst/>
            </a:prstGeom>
            <a:noFill/>
          </p:spPr>
          <p:txBody>
            <a:bodyPr wrap="none" rtlCol="0">
              <a:spAutoFit/>
            </a:bodyPr>
            <a:lstStyle/>
            <a:p>
              <a:r>
                <a:rPr lang="en-CA" sz="1600" dirty="0" err="1"/>
                <a:t>Eglinton</a:t>
              </a:r>
              <a:r>
                <a:rPr lang="en-CA" sz="1600" dirty="0"/>
                <a:t> </a:t>
              </a:r>
            </a:p>
            <a:p>
              <a:r>
                <a:rPr lang="en-CA" sz="1600" dirty="0"/>
                <a:t>Island</a:t>
              </a:r>
            </a:p>
          </p:txBody>
        </p:sp>
        <p:sp>
          <p:nvSpPr>
            <p:cNvPr id="11" name="TextBox 10">
              <a:extLst>
                <a:ext uri="{FF2B5EF4-FFF2-40B4-BE49-F238E27FC236}">
                  <a16:creationId xmlns:a16="http://schemas.microsoft.com/office/drawing/2014/main" id="{172C0184-721A-44C3-8A5F-E555570AA068}"/>
                </a:ext>
              </a:extLst>
            </p:cNvPr>
            <p:cNvSpPr txBox="1"/>
            <p:nvPr/>
          </p:nvSpPr>
          <p:spPr>
            <a:xfrm>
              <a:off x="9301917" y="6178574"/>
              <a:ext cx="719749" cy="584775"/>
            </a:xfrm>
            <a:prstGeom prst="rect">
              <a:avLst/>
            </a:prstGeom>
            <a:noFill/>
          </p:spPr>
          <p:txBody>
            <a:bodyPr wrap="none" rtlCol="0">
              <a:spAutoFit/>
            </a:bodyPr>
            <a:lstStyle/>
            <a:p>
              <a:r>
                <a:rPr lang="en-CA" sz="1600" dirty="0"/>
                <a:t>Banks </a:t>
              </a:r>
            </a:p>
            <a:p>
              <a:r>
                <a:rPr lang="en-CA" sz="1600" dirty="0"/>
                <a:t>Island</a:t>
              </a:r>
            </a:p>
          </p:txBody>
        </p:sp>
      </p:grpSp>
    </p:spTree>
    <p:extLst>
      <p:ext uri="{BB962C8B-B14F-4D97-AF65-F5344CB8AC3E}">
        <p14:creationId xmlns:p14="http://schemas.microsoft.com/office/powerpoint/2010/main" val="1295365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mph" presetSubtype="0" repeatCount="indefinite" fill="hold" nodeType="clickEffect">
                                  <p:stCondLst>
                                    <p:cond delay="0"/>
                                  </p:stCondLst>
                                  <p:endCondLst>
                                    <p:cond evt="onNext" delay="0">
                                      <p:tgtEl>
                                        <p:sldTgt/>
                                      </p:tgtEl>
                                    </p:cond>
                                  </p:endCondLst>
                                  <p:childTnLst>
                                    <p:anim calcmode="discrete" valueType="str">
                                      <p:cBhvr>
                                        <p:cTn id="6" dur="3000" fill="hold"/>
                                        <p:tgtEl>
                                          <p:spTgt spid="21"/>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D2087B5-9A6C-4F78-B912-BE07E33DAC9E}"/>
              </a:ext>
            </a:extLst>
          </p:cNvPr>
          <p:cNvSpPr/>
          <p:nvPr/>
        </p:nvSpPr>
        <p:spPr>
          <a:xfrm>
            <a:off x="360947" y="266979"/>
            <a:ext cx="11285621" cy="6201698"/>
          </a:xfrm>
          <a:prstGeom prst="rect">
            <a:avLst/>
          </a:prstGeom>
        </p:spPr>
        <p:txBody>
          <a:bodyPr wrap="square">
            <a:spAutoFit/>
          </a:bodyPr>
          <a:lstStyle/>
          <a:p>
            <a:pPr marR="0" algn="justLow">
              <a:spcBef>
                <a:spcPts val="600"/>
              </a:spcBef>
              <a:spcAft>
                <a:spcPts val="0"/>
              </a:spcAft>
            </a:pPr>
            <a:r>
              <a:rPr lang="en-CA" sz="1400" b="1" kern="0" dirty="0">
                <a:solidFill>
                  <a:srgbClr val="2F5496"/>
                </a:solidFill>
                <a:latin typeface="Times New Roman" panose="02020603050405020304" pitchFamily="18" charset="0"/>
                <a:ea typeface="Times New Roman" panose="02020603050405020304" pitchFamily="18" charset="0"/>
                <a:cs typeface="Times New Roman" panose="02020603050405020304" pitchFamily="18" charset="0"/>
              </a:rPr>
              <a:t>References cited in this </a:t>
            </a:r>
            <a:r>
              <a:rPr lang="en-CA" sz="1400" b="1" kern="0" dirty="0" smtClean="0">
                <a:solidFill>
                  <a:srgbClr val="2F5496"/>
                </a:solidFill>
                <a:latin typeface="Times New Roman" panose="02020603050405020304" pitchFamily="18" charset="0"/>
                <a:ea typeface="Times New Roman" panose="02020603050405020304" pitchFamily="18" charset="0"/>
                <a:cs typeface="Times New Roman" panose="02020603050405020304" pitchFamily="18" charset="0"/>
              </a:rPr>
              <a:t>PowerPoint </a:t>
            </a:r>
            <a:r>
              <a:rPr lang="en-CA" sz="1400" b="1" kern="0" dirty="0">
                <a:solidFill>
                  <a:srgbClr val="2F5496"/>
                </a:solidFill>
                <a:latin typeface="Times New Roman" panose="02020603050405020304" pitchFamily="18" charset="0"/>
                <a:ea typeface="Times New Roman" panose="02020603050405020304" pitchFamily="18" charset="0"/>
                <a:cs typeface="Times New Roman" panose="02020603050405020304" pitchFamily="18" charset="0"/>
              </a:rPr>
              <a:t>presentation that are not in the reference lists of the main </a:t>
            </a:r>
            <a:r>
              <a:rPr lang="en-CA" sz="1400" b="1" kern="0" dirty="0" smtClean="0">
                <a:solidFill>
                  <a:srgbClr val="2F5496"/>
                </a:solidFill>
                <a:latin typeface="Times New Roman" panose="02020603050405020304" pitchFamily="18" charset="0"/>
                <a:ea typeface="Times New Roman" panose="02020603050405020304" pitchFamily="18" charset="0"/>
                <a:cs typeface="Times New Roman" panose="02020603050405020304" pitchFamily="18" charset="0"/>
              </a:rPr>
              <a:t>text</a:t>
            </a:r>
            <a:endParaRPr lang="en-CA" sz="1400" b="1" kern="0" dirty="0">
              <a:solidFill>
                <a:srgbClr val="2F5496"/>
              </a:solidFill>
              <a:latin typeface="Times New Roman" panose="02020603050405020304" pitchFamily="18" charset="0"/>
              <a:ea typeface="Times New Roman" panose="02020603050405020304" pitchFamily="18" charset="0"/>
              <a:cs typeface="Times New Roman" panose="02020603050405020304" pitchFamily="18" charset="0"/>
            </a:endParaRPr>
          </a:p>
          <a:p>
            <a:pPr marR="0" algn="justLow">
              <a:spcBef>
                <a:spcPts val="600"/>
              </a:spcBef>
              <a:spcAft>
                <a:spcPts val="0"/>
              </a:spcAft>
            </a:pPr>
            <a:endParaRPr lang="en-US" sz="1400" b="1" kern="0" dirty="0">
              <a:solidFill>
                <a:srgbClr val="2F5496"/>
              </a:solidFill>
              <a:latin typeface="Times New Roman" panose="02020603050405020304" pitchFamily="18" charset="0"/>
              <a:ea typeface="Times New Roman" panose="02020603050405020304" pitchFamily="18" charset="0"/>
              <a:cs typeface="Times New Roman" panose="02020603050405020304" pitchFamily="18" charset="0"/>
            </a:endParaRPr>
          </a:p>
          <a:p>
            <a:pPr indent="179705"/>
            <a:r>
              <a:rPr lang="en-US" sz="1400" dirty="0">
                <a:latin typeface="Times New Roman" panose="02020603050405020304" pitchFamily="18" charset="0"/>
                <a:ea typeface="Calibri" panose="020F0502020204030204" pitchFamily="34" charset="0"/>
                <a:cs typeface="Arial" panose="020B0604020202020204" pitchFamily="34" charset="0"/>
              </a:rPr>
              <a:t>Burton, S. P., </a:t>
            </a:r>
            <a:r>
              <a:rPr lang="en-US" sz="1400" dirty="0" err="1">
                <a:latin typeface="Times New Roman" panose="02020603050405020304" pitchFamily="18" charset="0"/>
                <a:ea typeface="Calibri" panose="020F0502020204030204" pitchFamily="34" charset="0"/>
                <a:cs typeface="Arial" panose="020B0604020202020204" pitchFamily="34" charset="0"/>
              </a:rPr>
              <a:t>Ferrare</a:t>
            </a:r>
            <a:r>
              <a:rPr lang="en-US" sz="1400" dirty="0">
                <a:latin typeface="Times New Roman" panose="02020603050405020304" pitchFamily="18" charset="0"/>
                <a:ea typeface="Calibri" panose="020F0502020204030204" pitchFamily="34" charset="0"/>
                <a:cs typeface="Arial" panose="020B0604020202020204" pitchFamily="34" charset="0"/>
              </a:rPr>
              <a:t>, R. A., Hostetler, C. A., Hair, J. W., Rogers, R. R., </a:t>
            </a:r>
            <a:r>
              <a:rPr lang="en-US" sz="1400" dirty="0" err="1">
                <a:latin typeface="Times New Roman" panose="02020603050405020304" pitchFamily="18" charset="0"/>
                <a:ea typeface="Calibri" panose="020F0502020204030204" pitchFamily="34" charset="0"/>
                <a:cs typeface="Arial" panose="020B0604020202020204" pitchFamily="34" charset="0"/>
              </a:rPr>
              <a:t>Obland</a:t>
            </a:r>
            <a:r>
              <a:rPr lang="en-US" sz="1400" dirty="0">
                <a:latin typeface="Times New Roman" panose="02020603050405020304" pitchFamily="18" charset="0"/>
                <a:ea typeface="Calibri" panose="020F0502020204030204" pitchFamily="34" charset="0"/>
                <a:cs typeface="Arial" panose="020B0604020202020204" pitchFamily="34" charset="0"/>
              </a:rPr>
              <a:t>, M. D., Butler, C. F., Cook, A. L., Harper, D. B., &amp; </a:t>
            </a:r>
            <a:r>
              <a:rPr lang="en-US" sz="1400" dirty="0" err="1">
                <a:latin typeface="Times New Roman" panose="02020603050405020304" pitchFamily="18" charset="0"/>
                <a:ea typeface="Calibri" panose="020F0502020204030204" pitchFamily="34" charset="0"/>
                <a:cs typeface="Arial" panose="020B0604020202020204" pitchFamily="34" charset="0"/>
              </a:rPr>
              <a:t>Froyd</a:t>
            </a:r>
            <a:r>
              <a:rPr lang="en-US" sz="1400" dirty="0">
                <a:latin typeface="Times New Roman" panose="02020603050405020304" pitchFamily="18" charset="0"/>
                <a:ea typeface="Calibri" panose="020F0502020204030204" pitchFamily="34" charset="0"/>
                <a:cs typeface="Arial" panose="020B0604020202020204" pitchFamily="34" charset="0"/>
              </a:rPr>
              <a:t>, K. D.: Aerosol classification using airborne High Spectral Resolution Lidar measurements-methodology and examples. Atmospheric Measurement Techniques, 5(1), 73–98. https://doi.org/10.5194/amt-5-73-2012, 2012.</a:t>
            </a:r>
          </a:p>
          <a:p>
            <a:pPr indent="179705"/>
            <a:r>
              <a:rPr lang="en-US" sz="1400" dirty="0">
                <a:latin typeface="Times New Roman" panose="02020603050405020304" pitchFamily="18" charset="0"/>
                <a:ea typeface="Calibri" panose="020F0502020204030204" pitchFamily="34" charset="0"/>
                <a:cs typeface="Arial" panose="020B0604020202020204" pitchFamily="34" charset="0"/>
              </a:rPr>
              <a:t>Feldman, D. R., Collins, W. D., </a:t>
            </a:r>
            <a:r>
              <a:rPr lang="en-US" sz="1400" dirty="0" err="1">
                <a:latin typeface="Times New Roman" panose="02020603050405020304" pitchFamily="18" charset="0"/>
                <a:ea typeface="Calibri" panose="020F0502020204030204" pitchFamily="34" charset="0"/>
                <a:cs typeface="Arial" panose="020B0604020202020204" pitchFamily="34" charset="0"/>
              </a:rPr>
              <a:t>Pincus</a:t>
            </a:r>
            <a:r>
              <a:rPr lang="en-US" sz="1400" dirty="0">
                <a:latin typeface="Times New Roman" panose="02020603050405020304" pitchFamily="18" charset="0"/>
                <a:ea typeface="Calibri" panose="020F0502020204030204" pitchFamily="34" charset="0"/>
                <a:cs typeface="Arial" panose="020B0604020202020204" pitchFamily="34" charset="0"/>
              </a:rPr>
              <a:t>, R., Huang, X., &amp; Chen, X.: Far-infrared surface emissivity and climate. Proceedings of the National Academy of Sciences of the United States of America, 111(46), 16297–162302. https://doi.org/10.1073/pnas.1413640111, 2014.</a:t>
            </a:r>
          </a:p>
          <a:p>
            <a:pPr indent="179705"/>
            <a:r>
              <a:rPr lang="en-US" sz="1400" dirty="0">
                <a:latin typeface="Times New Roman" panose="02020603050405020304" pitchFamily="18" charset="0"/>
                <a:ea typeface="Calibri" panose="020F0502020204030204" pitchFamily="34" charset="0"/>
                <a:cs typeface="Arial" panose="020B0604020202020204" pitchFamily="34" charset="0"/>
              </a:rPr>
              <a:t>Hale, G. M., &amp; </a:t>
            </a:r>
            <a:r>
              <a:rPr lang="en-US" sz="1400" dirty="0" err="1">
                <a:latin typeface="Times New Roman" panose="02020603050405020304" pitchFamily="18" charset="0"/>
                <a:ea typeface="Calibri" panose="020F0502020204030204" pitchFamily="34" charset="0"/>
                <a:cs typeface="Arial" panose="020B0604020202020204" pitchFamily="34" charset="0"/>
              </a:rPr>
              <a:t>Querry</a:t>
            </a:r>
            <a:r>
              <a:rPr lang="en-US" sz="1400" dirty="0">
                <a:latin typeface="Times New Roman" panose="02020603050405020304" pitchFamily="18" charset="0"/>
                <a:ea typeface="Calibri" panose="020F0502020204030204" pitchFamily="34" charset="0"/>
                <a:cs typeface="Arial" panose="020B0604020202020204" pitchFamily="34" charset="0"/>
              </a:rPr>
              <a:t>, M. R.: Optical Constants of Water in the 200-nm to 200-</a:t>
            </a:r>
            <a:r>
              <a:rPr lang="el-GR" sz="1400" dirty="0">
                <a:latin typeface="Times New Roman" panose="02020603050405020304" pitchFamily="18" charset="0"/>
                <a:ea typeface="Calibri" panose="020F0502020204030204" pitchFamily="34" charset="0"/>
                <a:cs typeface="Arial" panose="020B0604020202020204" pitchFamily="34" charset="0"/>
              </a:rPr>
              <a:t>μ</a:t>
            </a:r>
            <a:r>
              <a:rPr lang="en-US" sz="1400" dirty="0">
                <a:latin typeface="Times New Roman" panose="02020603050405020304" pitchFamily="18" charset="0"/>
                <a:ea typeface="Calibri" panose="020F0502020204030204" pitchFamily="34" charset="0"/>
                <a:cs typeface="Arial" panose="020B0604020202020204" pitchFamily="34" charset="0"/>
              </a:rPr>
              <a:t>m Wavelength Region. Applied Optics, 12(3), 555. https://doi.org/10.1364/ao.12.000555, 1973.</a:t>
            </a:r>
          </a:p>
          <a:p>
            <a:pPr indent="179705"/>
            <a:r>
              <a:rPr lang="en-US" sz="1400" dirty="0" err="1">
                <a:latin typeface="Times New Roman" panose="02020603050405020304" pitchFamily="18" charset="0"/>
                <a:ea typeface="Calibri" panose="020F0502020204030204" pitchFamily="34" charset="0"/>
                <a:cs typeface="Arial" panose="020B0604020202020204" pitchFamily="34" charset="0"/>
              </a:rPr>
              <a:t>Holz</a:t>
            </a:r>
            <a:r>
              <a:rPr lang="en-US" sz="1400" dirty="0">
                <a:latin typeface="Times New Roman" panose="02020603050405020304" pitchFamily="18" charset="0"/>
                <a:ea typeface="Calibri" panose="020F0502020204030204" pitchFamily="34" charset="0"/>
                <a:cs typeface="Arial" panose="020B0604020202020204" pitchFamily="34" charset="0"/>
              </a:rPr>
              <a:t>, R. E., </a:t>
            </a:r>
            <a:r>
              <a:rPr lang="en-US" sz="1400" dirty="0" err="1">
                <a:latin typeface="Times New Roman" panose="02020603050405020304" pitchFamily="18" charset="0"/>
                <a:ea typeface="Calibri" panose="020F0502020204030204" pitchFamily="34" charset="0"/>
                <a:cs typeface="Arial" panose="020B0604020202020204" pitchFamily="34" charset="0"/>
              </a:rPr>
              <a:t>Platnick</a:t>
            </a:r>
            <a:r>
              <a:rPr lang="en-US" sz="1400" dirty="0">
                <a:latin typeface="Times New Roman" panose="02020603050405020304" pitchFamily="18" charset="0"/>
                <a:ea typeface="Calibri" panose="020F0502020204030204" pitchFamily="34" charset="0"/>
                <a:cs typeface="Arial" panose="020B0604020202020204" pitchFamily="34" charset="0"/>
              </a:rPr>
              <a:t>, S., Meyer, K., Vaughan, M., </a:t>
            </a:r>
            <a:r>
              <a:rPr lang="en-US" sz="1400" dirty="0" err="1">
                <a:latin typeface="Times New Roman" panose="02020603050405020304" pitchFamily="18" charset="0"/>
                <a:ea typeface="Calibri" panose="020F0502020204030204" pitchFamily="34" charset="0"/>
                <a:cs typeface="Arial" panose="020B0604020202020204" pitchFamily="34" charset="0"/>
              </a:rPr>
              <a:t>Heidinger</a:t>
            </a:r>
            <a:r>
              <a:rPr lang="en-US" sz="1400" dirty="0">
                <a:latin typeface="Times New Roman" panose="02020603050405020304" pitchFamily="18" charset="0"/>
                <a:ea typeface="Calibri" panose="020F0502020204030204" pitchFamily="34" charset="0"/>
                <a:cs typeface="Arial" panose="020B0604020202020204" pitchFamily="34" charset="0"/>
              </a:rPr>
              <a:t>, A., Yang, P., Wind, G., Dutcher, S., Ackerman, S., </a:t>
            </a:r>
            <a:r>
              <a:rPr lang="en-US" sz="1400" dirty="0" err="1">
                <a:latin typeface="Times New Roman" panose="02020603050405020304" pitchFamily="18" charset="0"/>
                <a:ea typeface="Calibri" panose="020F0502020204030204" pitchFamily="34" charset="0"/>
                <a:cs typeface="Arial" panose="020B0604020202020204" pitchFamily="34" charset="0"/>
              </a:rPr>
              <a:t>Amarasinghe</a:t>
            </a:r>
            <a:r>
              <a:rPr lang="en-US" sz="1400" dirty="0">
                <a:latin typeface="Times New Roman" panose="02020603050405020304" pitchFamily="18" charset="0"/>
                <a:ea typeface="Calibri" panose="020F0502020204030204" pitchFamily="34" charset="0"/>
                <a:cs typeface="Arial" panose="020B0604020202020204" pitchFamily="34" charset="0"/>
              </a:rPr>
              <a:t>, N., Nagle, F., &amp; Wang, C.: Resolving ice cloud optical thickness biases between CALIOP and MODIS using infrared retrievals. Atmospheric Chemistry and Physics, 16(8), 5075–5090. https://doi.org/10.5194/acp-16-5075-2016, 2016.</a:t>
            </a:r>
          </a:p>
          <a:p>
            <a:pPr indent="179705"/>
            <a:r>
              <a:rPr lang="en-US" sz="1400" dirty="0">
                <a:latin typeface="Times New Roman" panose="02020603050405020304" pitchFamily="18" charset="0"/>
                <a:ea typeface="Calibri" panose="020F0502020204030204" pitchFamily="34" charset="0"/>
                <a:cs typeface="Arial" panose="020B0604020202020204" pitchFamily="34" charset="0"/>
              </a:rPr>
              <a:t>Law, K. S., &amp; </a:t>
            </a:r>
            <a:r>
              <a:rPr lang="en-US" sz="1400" dirty="0" err="1">
                <a:latin typeface="Times New Roman" panose="02020603050405020304" pitchFamily="18" charset="0"/>
                <a:ea typeface="Calibri" panose="020F0502020204030204" pitchFamily="34" charset="0"/>
                <a:cs typeface="Arial" panose="020B0604020202020204" pitchFamily="34" charset="0"/>
              </a:rPr>
              <a:t>Stohl</a:t>
            </a:r>
            <a:r>
              <a:rPr lang="en-US" sz="1400" dirty="0">
                <a:latin typeface="Times New Roman" panose="02020603050405020304" pitchFamily="18" charset="0"/>
                <a:ea typeface="Calibri" panose="020F0502020204030204" pitchFamily="34" charset="0"/>
                <a:cs typeface="Arial" panose="020B0604020202020204" pitchFamily="34" charset="0"/>
              </a:rPr>
              <a:t>, A.: Arctic air pollution: Origins and impacts. Science, 315(5818), 1537–1540. https://doi.org/10.1126/science.1137695, 2007.</a:t>
            </a:r>
          </a:p>
          <a:p>
            <a:pPr indent="179705"/>
            <a:r>
              <a:rPr lang="en-US" sz="1400" dirty="0">
                <a:latin typeface="Times New Roman" panose="02020603050405020304" pitchFamily="18" charset="0"/>
                <a:ea typeface="Calibri" panose="020F0502020204030204" pitchFamily="34" charset="0"/>
                <a:cs typeface="Arial" panose="020B0604020202020204" pitchFamily="34" charset="0"/>
              </a:rPr>
              <a:t>Ranjbar, K., O’Neill, N. T., </a:t>
            </a:r>
            <a:r>
              <a:rPr lang="en-US" sz="1400" dirty="0" err="1">
                <a:latin typeface="Times New Roman" panose="02020603050405020304" pitchFamily="18" charset="0"/>
                <a:ea typeface="Calibri" panose="020F0502020204030204" pitchFamily="34" charset="0"/>
                <a:cs typeface="Arial" panose="020B0604020202020204" pitchFamily="34" charset="0"/>
              </a:rPr>
              <a:t>Lutsch</a:t>
            </a:r>
            <a:r>
              <a:rPr lang="en-US" sz="1400" dirty="0">
                <a:latin typeface="Times New Roman" panose="02020603050405020304" pitchFamily="18" charset="0"/>
                <a:ea typeface="Calibri" panose="020F0502020204030204" pitchFamily="34" charset="0"/>
                <a:cs typeface="Arial" panose="020B0604020202020204" pitchFamily="34" charset="0"/>
              </a:rPr>
              <a:t>, E., McCullough, E. M., AboEl-Fetouh, Y., Xian, P., Strong, K., </a:t>
            </a:r>
            <a:r>
              <a:rPr lang="en-US" sz="1400" dirty="0" err="1">
                <a:latin typeface="Times New Roman" panose="02020603050405020304" pitchFamily="18" charset="0"/>
                <a:ea typeface="Calibri" panose="020F0502020204030204" pitchFamily="34" charset="0"/>
                <a:cs typeface="Arial" panose="020B0604020202020204" pitchFamily="34" charset="0"/>
              </a:rPr>
              <a:t>Fioletov</a:t>
            </a:r>
            <a:r>
              <a:rPr lang="en-US" sz="1400" dirty="0">
                <a:latin typeface="Times New Roman" panose="02020603050405020304" pitchFamily="18" charset="0"/>
                <a:ea typeface="Calibri" panose="020F0502020204030204" pitchFamily="34" charset="0"/>
                <a:cs typeface="Arial" panose="020B0604020202020204" pitchFamily="34" charset="0"/>
              </a:rPr>
              <a:t>, V. E., </a:t>
            </a:r>
            <a:r>
              <a:rPr lang="en-US" sz="1400" dirty="0" err="1">
                <a:latin typeface="Times New Roman" panose="02020603050405020304" pitchFamily="18" charset="0"/>
                <a:ea typeface="Calibri" panose="020F0502020204030204" pitchFamily="34" charset="0"/>
                <a:cs typeface="Arial" panose="020B0604020202020204" pitchFamily="34" charset="0"/>
              </a:rPr>
              <a:t>Lesins</a:t>
            </a:r>
            <a:r>
              <a:rPr lang="en-US" sz="1400" dirty="0">
                <a:latin typeface="Times New Roman" panose="02020603050405020304" pitchFamily="18" charset="0"/>
                <a:ea typeface="Calibri" panose="020F0502020204030204" pitchFamily="34" charset="0"/>
                <a:cs typeface="Arial" panose="020B0604020202020204" pitchFamily="34" charset="0"/>
              </a:rPr>
              <a:t>, G., &amp; Abboud, I.: Extreme smoke event over the high Arctic. Atmospheric Environment, 218(September), 117002. https://doi.org/10.1016/j.atmosenv.2019.117002, 2019.</a:t>
            </a:r>
          </a:p>
          <a:p>
            <a:pPr indent="179705"/>
            <a:r>
              <a:rPr lang="en-US" sz="1400" dirty="0">
                <a:latin typeface="Times New Roman" panose="02020603050405020304" pitchFamily="18" charset="0"/>
                <a:ea typeface="Calibri" panose="020F0502020204030204" pitchFamily="34" charset="0"/>
                <a:cs typeface="Arial" panose="020B0604020202020204" pitchFamily="34" charset="0"/>
              </a:rPr>
              <a:t>Schlundt, C., </a:t>
            </a:r>
            <a:r>
              <a:rPr lang="en-US" sz="1400" dirty="0" err="1">
                <a:latin typeface="Times New Roman" panose="02020603050405020304" pitchFamily="18" charset="0"/>
                <a:ea typeface="Calibri" panose="020F0502020204030204" pitchFamily="34" charset="0"/>
                <a:cs typeface="Arial" panose="020B0604020202020204" pitchFamily="34" charset="0"/>
              </a:rPr>
              <a:t>Kokhanovsky</a:t>
            </a:r>
            <a:r>
              <a:rPr lang="en-US" sz="1400" dirty="0">
                <a:latin typeface="Times New Roman" panose="02020603050405020304" pitchFamily="18" charset="0"/>
                <a:ea typeface="Calibri" panose="020F0502020204030204" pitchFamily="34" charset="0"/>
                <a:cs typeface="Arial" panose="020B0604020202020204" pitchFamily="34" charset="0"/>
              </a:rPr>
              <a:t>, A. A., Von </a:t>
            </a:r>
            <a:r>
              <a:rPr lang="en-US" sz="1400" dirty="0" err="1">
                <a:latin typeface="Times New Roman" panose="02020603050405020304" pitchFamily="18" charset="0"/>
                <a:ea typeface="Calibri" panose="020F0502020204030204" pitchFamily="34" charset="0"/>
                <a:cs typeface="Arial" panose="020B0604020202020204" pitchFamily="34" charset="0"/>
              </a:rPr>
              <a:t>Hoyningen-Huene</a:t>
            </a:r>
            <a:r>
              <a:rPr lang="en-US" sz="1400" dirty="0">
                <a:latin typeface="Times New Roman" panose="02020603050405020304" pitchFamily="18" charset="0"/>
                <a:ea typeface="Calibri" panose="020F0502020204030204" pitchFamily="34" charset="0"/>
                <a:cs typeface="Arial" panose="020B0604020202020204" pitchFamily="34" charset="0"/>
              </a:rPr>
              <a:t>, W., </a:t>
            </a:r>
            <a:r>
              <a:rPr lang="en-US" sz="1400" dirty="0" err="1">
                <a:latin typeface="Times New Roman" panose="02020603050405020304" pitchFamily="18" charset="0"/>
                <a:ea typeface="Calibri" panose="020F0502020204030204" pitchFamily="34" charset="0"/>
                <a:cs typeface="Arial" panose="020B0604020202020204" pitchFamily="34" charset="0"/>
              </a:rPr>
              <a:t>Dinter</a:t>
            </a:r>
            <a:r>
              <a:rPr lang="en-US" sz="1400" dirty="0">
                <a:latin typeface="Times New Roman" panose="02020603050405020304" pitchFamily="18" charset="0"/>
                <a:ea typeface="Calibri" panose="020F0502020204030204" pitchFamily="34" charset="0"/>
                <a:cs typeface="Arial" panose="020B0604020202020204" pitchFamily="34" charset="0"/>
              </a:rPr>
              <a:t>, T., Istomina, L., &amp; Burrows, J. P.: Synergetic cloud fraction determination for SCIAMACHY using MERIS. Atmospheric Measurement Techniques, 4(2), 319–337. https://doi.org/10.5194/amt-4-319-2011, 2011.</a:t>
            </a:r>
          </a:p>
          <a:p>
            <a:pPr indent="179705"/>
            <a:r>
              <a:rPr lang="en-US" sz="1400" dirty="0">
                <a:latin typeface="Times New Roman" panose="02020603050405020304" pitchFamily="18" charset="0"/>
                <a:ea typeface="Calibri" panose="020F0502020204030204" pitchFamily="34" charset="0"/>
                <a:cs typeface="Arial" panose="020B0604020202020204" pitchFamily="34" charset="0"/>
              </a:rPr>
              <a:t>Ackerman, S., Richard, F., Kathleen, S., </a:t>
            </a:r>
            <a:r>
              <a:rPr lang="en-US" sz="1400" dirty="0" err="1">
                <a:latin typeface="Times New Roman" panose="02020603050405020304" pitchFamily="18" charset="0"/>
                <a:ea typeface="Calibri" panose="020F0502020204030204" pitchFamily="34" charset="0"/>
                <a:cs typeface="Arial" panose="020B0604020202020204" pitchFamily="34" charset="0"/>
              </a:rPr>
              <a:t>Yinghui</a:t>
            </a:r>
            <a:r>
              <a:rPr lang="en-US" sz="1400" dirty="0">
                <a:latin typeface="Times New Roman" panose="02020603050405020304" pitchFamily="18" charset="0"/>
                <a:ea typeface="Calibri" panose="020F0502020204030204" pitchFamily="34" charset="0"/>
                <a:cs typeface="Arial" panose="020B0604020202020204" pitchFamily="34" charset="0"/>
              </a:rPr>
              <a:t>, L., Chris, M., Liam, G., Bryan, B., &amp; Paul, M.: Discriminating clear-sky from cloud with MODIS algorithm theoretical basis document (MOD35). University of Wisconsin - Madison, October, 129. http://citeseerx.ist.psu.edu/viewdoc/summary?doi=10.1.1.385.4885, 2010.</a:t>
            </a:r>
          </a:p>
          <a:p>
            <a:pPr indent="179705"/>
            <a:r>
              <a:rPr lang="en-US" sz="1400" dirty="0">
                <a:latin typeface="Times New Roman" panose="02020603050405020304" pitchFamily="18" charset="0"/>
                <a:ea typeface="Calibri" panose="020F0502020204030204" pitchFamily="34" charset="0"/>
                <a:cs typeface="Arial" panose="020B0604020202020204" pitchFamily="34" charset="0"/>
              </a:rPr>
              <a:t>Petty, G. W., &amp; Huang, W.: The modified gamma size distribution applied to inhomogeneous and </a:t>
            </a:r>
            <a:r>
              <a:rPr lang="en-US" sz="1400" dirty="0" err="1">
                <a:latin typeface="Times New Roman" panose="02020603050405020304" pitchFamily="18" charset="0"/>
                <a:ea typeface="Calibri" panose="020F0502020204030204" pitchFamily="34" charset="0"/>
                <a:cs typeface="Arial" panose="020B0604020202020204" pitchFamily="34" charset="0"/>
              </a:rPr>
              <a:t>nonspherical</a:t>
            </a:r>
            <a:r>
              <a:rPr lang="en-US" sz="1400" dirty="0">
                <a:latin typeface="Times New Roman" panose="02020603050405020304" pitchFamily="18" charset="0"/>
                <a:ea typeface="Calibri" panose="020F0502020204030204" pitchFamily="34" charset="0"/>
                <a:cs typeface="Arial" panose="020B0604020202020204" pitchFamily="34" charset="0"/>
              </a:rPr>
              <a:t> particles: Key relationships and conversions. Journal of the Atmospheric Sciences, 68(7), 1460–1473. https://doi.org/10.1175/2011JAS3645.1, 2011.</a:t>
            </a:r>
          </a:p>
          <a:p>
            <a:pPr indent="179705"/>
            <a:r>
              <a:rPr lang="en-US" sz="1400" dirty="0">
                <a:latin typeface="Times New Roman" panose="02020603050405020304" pitchFamily="18" charset="0"/>
                <a:ea typeface="Calibri" panose="020F0502020204030204" pitchFamily="34" charset="0"/>
                <a:cs typeface="Arial" panose="020B0604020202020204" pitchFamily="34" charset="0"/>
              </a:rPr>
              <a:t>Wickramasinghe NC., Light scattering functions for small particles with applications in astronomy, Wiley, Toronto, 1973.</a:t>
            </a:r>
          </a:p>
          <a:p>
            <a:pPr indent="179705"/>
            <a:r>
              <a:rPr lang="en-US" sz="1400" dirty="0">
                <a:latin typeface="Times New Roman" panose="02020603050405020304" pitchFamily="18" charset="0"/>
                <a:ea typeface="Calibri" panose="020F0502020204030204" pitchFamily="34" charset="0"/>
                <a:cs typeface="Arial" panose="020B0604020202020204" pitchFamily="34" charset="0"/>
              </a:rPr>
              <a:t>Yang, P., Bi, L., Baum, B. A., </a:t>
            </a:r>
            <a:r>
              <a:rPr lang="en-US" sz="1400" dirty="0" err="1">
                <a:latin typeface="Times New Roman" panose="02020603050405020304" pitchFamily="18" charset="0"/>
                <a:ea typeface="Calibri" panose="020F0502020204030204" pitchFamily="34" charset="0"/>
                <a:cs typeface="Arial" panose="020B0604020202020204" pitchFamily="34" charset="0"/>
              </a:rPr>
              <a:t>Liou</a:t>
            </a:r>
            <a:r>
              <a:rPr lang="en-US" sz="1400" dirty="0">
                <a:latin typeface="Times New Roman" panose="02020603050405020304" pitchFamily="18" charset="0"/>
                <a:ea typeface="Calibri" panose="020F0502020204030204" pitchFamily="34" charset="0"/>
                <a:cs typeface="Arial" panose="020B0604020202020204" pitchFamily="34" charset="0"/>
              </a:rPr>
              <a:t>, K. N., </a:t>
            </a:r>
            <a:r>
              <a:rPr lang="en-US" sz="1400" dirty="0" err="1">
                <a:latin typeface="Times New Roman" panose="02020603050405020304" pitchFamily="18" charset="0"/>
                <a:ea typeface="Calibri" panose="020F0502020204030204" pitchFamily="34" charset="0"/>
                <a:cs typeface="Arial" panose="020B0604020202020204" pitchFamily="34" charset="0"/>
              </a:rPr>
              <a:t>Kattawar</a:t>
            </a:r>
            <a:r>
              <a:rPr lang="en-US" sz="1400" dirty="0">
                <a:latin typeface="Times New Roman" panose="02020603050405020304" pitchFamily="18" charset="0"/>
                <a:ea typeface="Calibri" panose="020F0502020204030204" pitchFamily="34" charset="0"/>
                <a:cs typeface="Arial" panose="020B0604020202020204" pitchFamily="34" charset="0"/>
              </a:rPr>
              <a:t>, G. W., </a:t>
            </a:r>
            <a:r>
              <a:rPr lang="en-US" sz="1400" dirty="0" err="1">
                <a:latin typeface="Times New Roman" panose="02020603050405020304" pitchFamily="18" charset="0"/>
                <a:ea typeface="Calibri" panose="020F0502020204030204" pitchFamily="34" charset="0"/>
                <a:cs typeface="Arial" panose="020B0604020202020204" pitchFamily="34" charset="0"/>
              </a:rPr>
              <a:t>Mishchenko</a:t>
            </a:r>
            <a:r>
              <a:rPr lang="en-US" sz="1400" dirty="0">
                <a:latin typeface="Times New Roman" panose="02020603050405020304" pitchFamily="18" charset="0"/>
                <a:ea typeface="Calibri" panose="020F0502020204030204" pitchFamily="34" charset="0"/>
                <a:cs typeface="Arial" panose="020B0604020202020204" pitchFamily="34" charset="0"/>
              </a:rPr>
              <a:t>, M. I., &amp; Cole, B.: Spectrally consistent scattering, absorption, and polarization properties of atmospheric ice crystals at wavelengths from 0.2 to 100 </a:t>
            </a:r>
            <a:r>
              <a:rPr lang="el-GR" sz="1400" dirty="0">
                <a:latin typeface="Times New Roman" panose="02020603050405020304" pitchFamily="18" charset="0"/>
                <a:ea typeface="Calibri" panose="020F0502020204030204" pitchFamily="34" charset="0"/>
                <a:cs typeface="Arial" panose="020B0604020202020204" pitchFamily="34" charset="0"/>
              </a:rPr>
              <a:t>μ</a:t>
            </a:r>
            <a:r>
              <a:rPr lang="en-US" sz="1400" dirty="0">
                <a:latin typeface="Times New Roman" panose="02020603050405020304" pitchFamily="18" charset="0"/>
                <a:ea typeface="Calibri" panose="020F0502020204030204" pitchFamily="34" charset="0"/>
                <a:cs typeface="Arial" panose="020B0604020202020204" pitchFamily="34" charset="0"/>
              </a:rPr>
              <a:t>m. Journal of the Atmospheric Sciences, 70(1), 330–347. https://doi.org/10.1175/JAS-D-12-039.1, 2013</a:t>
            </a:r>
            <a:r>
              <a:rPr lang="en-US" sz="1400" dirty="0" smtClean="0">
                <a:latin typeface="Times New Roman" panose="02020603050405020304" pitchFamily="18" charset="0"/>
                <a:ea typeface="Calibri" panose="020F0502020204030204" pitchFamily="34" charset="0"/>
                <a:cs typeface="Arial" panose="020B0604020202020204" pitchFamily="34" charset="0"/>
              </a:rPr>
              <a:t>.</a:t>
            </a:r>
            <a:endParaRPr lang="en-US" sz="1400" dirty="0" smtClean="0">
              <a:latin typeface="Times New Roman" panose="02020603050405020304" pitchFamily="18" charset="0"/>
              <a:ea typeface="Calibri" panose="020F0502020204030204" pitchFamily="34" charset="0"/>
              <a:cs typeface="Times New Roman" panose="02020603050405020304" pitchFamily="18" charset="0"/>
            </a:endParaRPr>
          </a:p>
          <a:p>
            <a:pPr indent="179705" algn="justLow"/>
            <a:endParaRPr lang="en-US" sz="1400" dirty="0">
              <a:latin typeface="Times New Roman" panose="02020603050405020304" pitchFamily="18" charset="0"/>
              <a:ea typeface="Calibri" panose="020F0502020204030204" pitchFamily="34" charset="0"/>
              <a:cs typeface="Times New Roman" panose="02020603050405020304" pitchFamily="18" charset="0"/>
            </a:endParaRPr>
          </a:p>
          <a:p>
            <a:pPr indent="179705" algn="justLow"/>
            <a:endParaRPr lang="en-US" sz="1400"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559790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395574" y="0"/>
            <a:ext cx="8526259" cy="6858000"/>
            <a:chOff x="2395574" y="0"/>
            <a:chExt cx="8526259" cy="6858000"/>
          </a:xfrm>
        </p:grpSpPr>
        <p:pic>
          <p:nvPicPr>
            <p:cNvPr id="10" name="Picture 9">
              <a:extLst>
                <a:ext uri="{FF2B5EF4-FFF2-40B4-BE49-F238E27FC236}">
                  <a16:creationId xmlns:a16="http://schemas.microsoft.com/office/drawing/2014/main" id="{CB148834-09BC-471E-938B-8407046DCF1D}"/>
                </a:ext>
              </a:extLst>
            </p:cNvPr>
            <p:cNvPicPr>
              <a:picLocks noChangeAspect="1"/>
            </p:cNvPicPr>
            <p:nvPr/>
          </p:nvPicPr>
          <p:blipFill>
            <a:blip r:embed="rId3"/>
            <a:stretch>
              <a:fillRect/>
            </a:stretch>
          </p:blipFill>
          <p:spPr>
            <a:xfrm>
              <a:off x="2395574" y="0"/>
              <a:ext cx="7344000" cy="6858000"/>
            </a:xfrm>
            <a:prstGeom prst="rect">
              <a:avLst/>
            </a:prstGeom>
          </p:spPr>
        </p:pic>
        <p:pic>
          <p:nvPicPr>
            <p:cNvPr id="15" name="Picture 14">
              <a:extLst>
                <a:ext uri="{FF2B5EF4-FFF2-40B4-BE49-F238E27FC236}">
                  <a16:creationId xmlns:a16="http://schemas.microsoft.com/office/drawing/2014/main" id="{AF594017-69F2-4307-A0B3-DED1CFE8BAA0}"/>
                </a:ext>
              </a:extLst>
            </p:cNvPr>
            <p:cNvPicPr>
              <a:picLocks noChangeAspect="1"/>
            </p:cNvPicPr>
            <p:nvPr/>
          </p:nvPicPr>
          <p:blipFill rotWithShape="1">
            <a:blip r:embed="rId4"/>
            <a:srcRect l="85659" t="5471" b="10800"/>
            <a:stretch/>
          </p:blipFill>
          <p:spPr>
            <a:xfrm>
              <a:off x="9829800" y="506391"/>
              <a:ext cx="1092033" cy="5845215"/>
            </a:xfrm>
            <a:prstGeom prst="rect">
              <a:avLst/>
            </a:prstGeom>
          </p:spPr>
        </p:pic>
      </p:grpSp>
      <p:pic>
        <p:nvPicPr>
          <p:cNvPr id="8" name="Picture 7">
            <a:extLst>
              <a:ext uri="{FF2B5EF4-FFF2-40B4-BE49-F238E27FC236}">
                <a16:creationId xmlns:a16="http://schemas.microsoft.com/office/drawing/2014/main" id="{7A4BF320-C438-472F-97A9-4D5FE1E38936}"/>
              </a:ext>
            </a:extLst>
          </p:cNvPr>
          <p:cNvPicPr>
            <a:picLocks noChangeAspect="1"/>
          </p:cNvPicPr>
          <p:nvPr/>
        </p:nvPicPr>
        <p:blipFill rotWithShape="1">
          <a:blip r:embed="rId5"/>
          <a:srcRect r="-15650"/>
          <a:stretch/>
        </p:blipFill>
        <p:spPr>
          <a:xfrm>
            <a:off x="2363821" y="0"/>
            <a:ext cx="8482519" cy="6858000"/>
          </a:xfrm>
          <a:prstGeom prst="rect">
            <a:avLst/>
          </a:prstGeom>
          <a:solidFill>
            <a:schemeClr val="bg1"/>
          </a:solidFill>
        </p:spPr>
      </p:pic>
      <p:sp>
        <p:nvSpPr>
          <p:cNvPr id="11" name="TextBox 10">
            <a:extLst>
              <a:ext uri="{FF2B5EF4-FFF2-40B4-BE49-F238E27FC236}">
                <a16:creationId xmlns:a16="http://schemas.microsoft.com/office/drawing/2014/main" id="{8E479FC4-AEEB-4BD0-8731-CB31E449A166}"/>
              </a:ext>
            </a:extLst>
          </p:cNvPr>
          <p:cNvSpPr txBox="1"/>
          <p:nvPr/>
        </p:nvSpPr>
        <p:spPr>
          <a:xfrm>
            <a:off x="0" y="6496979"/>
            <a:ext cx="1204176" cy="369332"/>
          </a:xfrm>
          <a:prstGeom prst="rect">
            <a:avLst/>
          </a:prstGeom>
          <a:noFill/>
        </p:spPr>
        <p:txBody>
          <a:bodyPr wrap="none" rtlCol="0">
            <a:spAutoFit/>
          </a:bodyPr>
          <a:lstStyle/>
          <a:p>
            <a:r>
              <a:rPr lang="en-CA" dirty="0">
                <a:latin typeface="Times New Roman" panose="02020603050405020304" pitchFamily="18" charset="0"/>
                <a:cs typeface="Times New Roman" panose="02020603050405020304" pitchFamily="18" charset="0"/>
              </a:rPr>
              <a:t>Figure S1b</a:t>
            </a:r>
          </a:p>
        </p:txBody>
      </p:sp>
      <p:sp>
        <p:nvSpPr>
          <p:cNvPr id="12" name="TextBox 11">
            <a:extLst>
              <a:ext uri="{FF2B5EF4-FFF2-40B4-BE49-F238E27FC236}">
                <a16:creationId xmlns:a16="http://schemas.microsoft.com/office/drawing/2014/main" id="{E4CA0AB6-DB9E-457E-B443-5C4421493422}"/>
              </a:ext>
            </a:extLst>
          </p:cNvPr>
          <p:cNvSpPr txBox="1"/>
          <p:nvPr/>
        </p:nvSpPr>
        <p:spPr>
          <a:xfrm>
            <a:off x="311235" y="2459503"/>
            <a:ext cx="1447346" cy="1323439"/>
          </a:xfrm>
          <a:prstGeom prst="rect">
            <a:avLst/>
          </a:prstGeom>
          <a:noFill/>
        </p:spPr>
        <p:txBody>
          <a:bodyPr wrap="square" rtlCol="0">
            <a:spAutoFit/>
          </a:bodyPr>
          <a:lstStyle/>
          <a:p>
            <a:pPr algn="ctr"/>
            <a:r>
              <a:rPr lang="en-US" sz="2000" b="1" dirty="0">
                <a:latin typeface="Times New Roman" panose="02020603050405020304" pitchFamily="18" charset="0"/>
                <a:cs typeface="Times New Roman" panose="02020603050405020304" pitchFamily="18" charset="0"/>
              </a:rPr>
              <a:t>Please see this slide in </a:t>
            </a:r>
            <a:r>
              <a:rPr lang="en-US" sz="2000" b="1" dirty="0">
                <a:solidFill>
                  <a:srgbClr val="FF0000"/>
                </a:solidFill>
                <a:latin typeface="Times New Roman" panose="02020603050405020304" pitchFamily="18" charset="0"/>
                <a:cs typeface="Times New Roman" panose="02020603050405020304" pitchFamily="18" charset="0"/>
              </a:rPr>
              <a:t>slide show </a:t>
            </a:r>
            <a:r>
              <a:rPr lang="en-US" sz="2000" b="1" dirty="0">
                <a:latin typeface="Times New Roman" panose="02020603050405020304" pitchFamily="18" charset="0"/>
                <a:cs typeface="Times New Roman" panose="02020603050405020304" pitchFamily="18" charset="0"/>
              </a:rPr>
              <a:t>mode</a:t>
            </a:r>
          </a:p>
        </p:txBody>
      </p:sp>
      <p:sp>
        <p:nvSpPr>
          <p:cNvPr id="13" name="TextBox 12">
            <a:extLst>
              <a:ext uri="{FF2B5EF4-FFF2-40B4-BE49-F238E27FC236}">
                <a16:creationId xmlns:a16="http://schemas.microsoft.com/office/drawing/2014/main" id="{35686AFC-1063-438E-978E-E983AD3EEE01}"/>
              </a:ext>
            </a:extLst>
          </p:cNvPr>
          <p:cNvSpPr txBox="1"/>
          <p:nvPr/>
        </p:nvSpPr>
        <p:spPr>
          <a:xfrm>
            <a:off x="6742298" y="5454650"/>
            <a:ext cx="2123787" cy="461665"/>
          </a:xfrm>
          <a:prstGeom prst="rect">
            <a:avLst/>
          </a:prstGeom>
          <a:noFill/>
        </p:spPr>
        <p:txBody>
          <a:bodyPr wrap="none" rtlCol="0">
            <a:spAutoFit/>
          </a:bodyPr>
          <a:lstStyle/>
          <a:p>
            <a:r>
              <a:rPr lang="en-CA" sz="1200" dirty="0">
                <a:solidFill>
                  <a:schemeClr val="bg1"/>
                </a:solidFill>
              </a:rPr>
              <a:t>Smoke</a:t>
            </a:r>
          </a:p>
          <a:p>
            <a:r>
              <a:rPr lang="en-CA" sz="1200" dirty="0">
                <a:solidFill>
                  <a:schemeClr val="bg1"/>
                </a:solidFill>
              </a:rPr>
              <a:t>(Aqua “Aerosol Optical Depth”)</a:t>
            </a:r>
          </a:p>
        </p:txBody>
      </p:sp>
      <p:sp>
        <p:nvSpPr>
          <p:cNvPr id="14" name="TextBox 13">
            <a:extLst>
              <a:ext uri="{FF2B5EF4-FFF2-40B4-BE49-F238E27FC236}">
                <a16:creationId xmlns:a16="http://schemas.microsoft.com/office/drawing/2014/main" id="{EA23295B-1485-4EFB-9481-4112B722F851}"/>
              </a:ext>
            </a:extLst>
          </p:cNvPr>
          <p:cNvSpPr txBox="1"/>
          <p:nvPr/>
        </p:nvSpPr>
        <p:spPr>
          <a:xfrm>
            <a:off x="2846573" y="1320800"/>
            <a:ext cx="1526700" cy="461665"/>
          </a:xfrm>
          <a:prstGeom prst="rect">
            <a:avLst/>
          </a:prstGeom>
          <a:noFill/>
        </p:spPr>
        <p:txBody>
          <a:bodyPr wrap="none" rtlCol="0">
            <a:spAutoFit/>
          </a:bodyPr>
          <a:lstStyle/>
          <a:p>
            <a:r>
              <a:rPr lang="en-CA" sz="1200" dirty="0"/>
              <a:t>Strong “Cloud Optical</a:t>
            </a:r>
          </a:p>
          <a:p>
            <a:r>
              <a:rPr lang="en-CA" sz="1200" dirty="0"/>
              <a:t>Depth”</a:t>
            </a:r>
          </a:p>
        </p:txBody>
      </p:sp>
      <p:sp>
        <p:nvSpPr>
          <p:cNvPr id="17" name="TextBox 16">
            <a:extLst>
              <a:ext uri="{FF2B5EF4-FFF2-40B4-BE49-F238E27FC236}">
                <a16:creationId xmlns:a16="http://schemas.microsoft.com/office/drawing/2014/main" id="{443F8343-A327-4F9F-AD64-C48E79B0B693}"/>
              </a:ext>
            </a:extLst>
          </p:cNvPr>
          <p:cNvSpPr txBox="1"/>
          <p:nvPr/>
        </p:nvSpPr>
        <p:spPr>
          <a:xfrm>
            <a:off x="3999454" y="2990418"/>
            <a:ext cx="2479012" cy="646331"/>
          </a:xfrm>
          <a:prstGeom prst="rect">
            <a:avLst/>
          </a:prstGeom>
          <a:noFill/>
        </p:spPr>
        <p:txBody>
          <a:bodyPr wrap="none" rtlCol="0">
            <a:spAutoFit/>
          </a:bodyPr>
          <a:lstStyle/>
          <a:p>
            <a:r>
              <a:rPr lang="en-CA" sz="1200" dirty="0">
                <a:solidFill>
                  <a:schemeClr val="bg1"/>
                </a:solidFill>
              </a:rPr>
              <a:t>Region largely dominated by</a:t>
            </a:r>
          </a:p>
          <a:p>
            <a:r>
              <a:rPr lang="en-CA" sz="1200" dirty="0">
                <a:solidFill>
                  <a:schemeClr val="bg1"/>
                </a:solidFill>
              </a:rPr>
              <a:t>“liquid water” and, to a lesser extent</a:t>
            </a:r>
          </a:p>
          <a:p>
            <a:r>
              <a:rPr lang="en-CA" sz="1200" dirty="0">
                <a:solidFill>
                  <a:schemeClr val="bg1"/>
                </a:solidFill>
              </a:rPr>
              <a:t>“uncertain” phase clouds</a:t>
            </a:r>
          </a:p>
        </p:txBody>
      </p:sp>
      <p:sp>
        <p:nvSpPr>
          <p:cNvPr id="18" name="TextBox 17">
            <a:extLst>
              <a:ext uri="{FF2B5EF4-FFF2-40B4-BE49-F238E27FC236}">
                <a16:creationId xmlns:a16="http://schemas.microsoft.com/office/drawing/2014/main" id="{3D582DCE-9758-45F4-80F6-AD332624BBC0}"/>
              </a:ext>
            </a:extLst>
          </p:cNvPr>
          <p:cNvSpPr txBox="1"/>
          <p:nvPr/>
        </p:nvSpPr>
        <p:spPr>
          <a:xfrm>
            <a:off x="5332650" y="710852"/>
            <a:ext cx="1526700" cy="461665"/>
          </a:xfrm>
          <a:prstGeom prst="rect">
            <a:avLst/>
          </a:prstGeom>
          <a:noFill/>
        </p:spPr>
        <p:txBody>
          <a:bodyPr wrap="none" rtlCol="0">
            <a:spAutoFit/>
          </a:bodyPr>
          <a:lstStyle/>
          <a:p>
            <a:r>
              <a:rPr lang="en-CA" sz="1200" dirty="0"/>
              <a:t>Strong “Cloud Optical</a:t>
            </a:r>
          </a:p>
          <a:p>
            <a:r>
              <a:rPr lang="en-CA" sz="1200" dirty="0"/>
              <a:t>Depth”</a:t>
            </a:r>
          </a:p>
        </p:txBody>
      </p:sp>
      <p:sp>
        <p:nvSpPr>
          <p:cNvPr id="19" name="TextBox 18">
            <a:extLst>
              <a:ext uri="{FF2B5EF4-FFF2-40B4-BE49-F238E27FC236}">
                <a16:creationId xmlns:a16="http://schemas.microsoft.com/office/drawing/2014/main" id="{AE230C36-71CD-4515-897F-65E2DEEFAC49}"/>
              </a:ext>
            </a:extLst>
          </p:cNvPr>
          <p:cNvSpPr txBox="1"/>
          <p:nvPr/>
        </p:nvSpPr>
        <p:spPr>
          <a:xfrm>
            <a:off x="8304398" y="2654300"/>
            <a:ext cx="1526700" cy="461665"/>
          </a:xfrm>
          <a:prstGeom prst="rect">
            <a:avLst/>
          </a:prstGeom>
          <a:noFill/>
        </p:spPr>
        <p:txBody>
          <a:bodyPr wrap="none" rtlCol="0">
            <a:spAutoFit/>
          </a:bodyPr>
          <a:lstStyle/>
          <a:p>
            <a:r>
              <a:rPr lang="en-CA" sz="1200" dirty="0"/>
              <a:t>Strong “Cloud Optical</a:t>
            </a:r>
          </a:p>
          <a:p>
            <a:r>
              <a:rPr lang="en-CA" sz="1200" dirty="0"/>
              <a:t>Depth”</a:t>
            </a:r>
          </a:p>
        </p:txBody>
      </p:sp>
      <p:sp>
        <p:nvSpPr>
          <p:cNvPr id="20" name="TextBox 19">
            <a:extLst>
              <a:ext uri="{FF2B5EF4-FFF2-40B4-BE49-F238E27FC236}">
                <a16:creationId xmlns:a16="http://schemas.microsoft.com/office/drawing/2014/main" id="{78C9F9F0-94A0-4925-91C5-C88E366E8530}"/>
              </a:ext>
            </a:extLst>
          </p:cNvPr>
          <p:cNvSpPr txBox="1"/>
          <p:nvPr/>
        </p:nvSpPr>
        <p:spPr>
          <a:xfrm>
            <a:off x="7115459" y="3636749"/>
            <a:ext cx="551946" cy="461665"/>
          </a:xfrm>
          <a:prstGeom prst="rect">
            <a:avLst/>
          </a:prstGeom>
          <a:noFill/>
        </p:spPr>
        <p:txBody>
          <a:bodyPr wrap="none" rtlCol="0">
            <a:spAutoFit/>
          </a:bodyPr>
          <a:lstStyle/>
          <a:p>
            <a:r>
              <a:rPr lang="en-CA" sz="1200" dirty="0">
                <a:solidFill>
                  <a:schemeClr val="bg1"/>
                </a:solidFill>
              </a:rPr>
              <a:t>Banks</a:t>
            </a:r>
          </a:p>
          <a:p>
            <a:r>
              <a:rPr lang="en-CA" sz="1200" dirty="0">
                <a:solidFill>
                  <a:schemeClr val="bg1"/>
                </a:solidFill>
              </a:rPr>
              <a:t>Island</a:t>
            </a:r>
          </a:p>
        </p:txBody>
      </p:sp>
    </p:spTree>
    <p:extLst>
      <p:ext uri="{BB962C8B-B14F-4D97-AF65-F5344CB8AC3E}">
        <p14:creationId xmlns:p14="http://schemas.microsoft.com/office/powerpoint/2010/main" val="690499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mph" presetSubtype="0" repeatCount="indefinite" fill="hold" nodeType="clickEffect">
                                  <p:stCondLst>
                                    <p:cond delay="0"/>
                                  </p:stCondLst>
                                  <p:endCondLst>
                                    <p:cond evt="onNext" delay="0">
                                      <p:tgtEl>
                                        <p:sldTgt/>
                                      </p:tgtEl>
                                    </p:cond>
                                  </p:endCondLst>
                                  <p:childTnLst>
                                    <p:anim calcmode="discrete" valueType="str">
                                      <p:cBhvr>
                                        <p:cTn id="6" dur="3000" fill="hold"/>
                                        <p:tgtEl>
                                          <p:spTgt spid="8"/>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close up of a logo&#10;&#10;Description automatically generated">
            <a:extLst>
              <a:ext uri="{FF2B5EF4-FFF2-40B4-BE49-F238E27FC236}">
                <a16:creationId xmlns:a16="http://schemas.microsoft.com/office/drawing/2014/main" id="{2D73371B-212B-4AA5-8ACD-2AC53345EDF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19855" y="515566"/>
            <a:ext cx="5554494" cy="5593404"/>
          </a:xfrm>
          <a:prstGeom prst="rect">
            <a:avLst/>
          </a:prstGeom>
        </p:spPr>
      </p:pic>
      <p:pic>
        <p:nvPicPr>
          <p:cNvPr id="4" name="Picture 3">
            <a:extLst>
              <a:ext uri="{FF2B5EF4-FFF2-40B4-BE49-F238E27FC236}">
                <a16:creationId xmlns:a16="http://schemas.microsoft.com/office/drawing/2014/main" id="{DA9910E5-91E0-462C-85CB-2F3902B055F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19855" y="515566"/>
            <a:ext cx="5554494" cy="5593404"/>
          </a:xfrm>
          <a:prstGeom prst="rect">
            <a:avLst/>
          </a:prstGeom>
        </p:spPr>
      </p:pic>
      <p:sp>
        <p:nvSpPr>
          <p:cNvPr id="7" name="TextBox 6">
            <a:extLst>
              <a:ext uri="{FF2B5EF4-FFF2-40B4-BE49-F238E27FC236}">
                <a16:creationId xmlns:a16="http://schemas.microsoft.com/office/drawing/2014/main" id="{FC164F84-30B7-4623-BA81-356B8F7BFEA0}"/>
              </a:ext>
            </a:extLst>
          </p:cNvPr>
          <p:cNvSpPr txBox="1"/>
          <p:nvPr/>
        </p:nvSpPr>
        <p:spPr>
          <a:xfrm>
            <a:off x="239600" y="330900"/>
            <a:ext cx="2893676" cy="646331"/>
          </a:xfrm>
          <a:prstGeom prst="rect">
            <a:avLst/>
          </a:prstGeom>
          <a:noFill/>
        </p:spPr>
        <p:txBody>
          <a:bodyPr wrap="none" rtlCol="0">
            <a:spAutoFit/>
          </a:bodyPr>
          <a:lstStyle/>
          <a:p>
            <a:pPr algn="ctr"/>
            <a:r>
              <a:rPr lang="en-CA" dirty="0">
                <a:latin typeface="Times New Roman" panose="02020603050405020304" pitchFamily="18" charset="0"/>
                <a:cs typeface="Times New Roman" panose="02020603050405020304" pitchFamily="18" charset="0"/>
              </a:rPr>
              <a:t>MODIS-Terra, May 29, 2005</a:t>
            </a:r>
          </a:p>
          <a:p>
            <a:pPr algn="ctr"/>
            <a:r>
              <a:rPr lang="en-CA" dirty="0">
                <a:latin typeface="Times New Roman" panose="02020603050405020304" pitchFamily="18" charset="0"/>
                <a:cs typeface="Times New Roman" panose="02020603050405020304" pitchFamily="18" charset="0"/>
              </a:rPr>
              <a:t>22:00 UTC</a:t>
            </a:r>
          </a:p>
        </p:txBody>
      </p:sp>
      <p:sp>
        <p:nvSpPr>
          <p:cNvPr id="8" name="TextBox 7"/>
          <p:cNvSpPr txBox="1"/>
          <p:nvPr/>
        </p:nvSpPr>
        <p:spPr>
          <a:xfrm>
            <a:off x="0" y="6496979"/>
            <a:ext cx="1088760" cy="369332"/>
          </a:xfrm>
          <a:prstGeom prst="rect">
            <a:avLst/>
          </a:prstGeom>
          <a:noFill/>
        </p:spPr>
        <p:txBody>
          <a:bodyPr wrap="none" rtlCol="0">
            <a:spAutoFit/>
          </a:bodyPr>
          <a:lstStyle/>
          <a:p>
            <a:r>
              <a:rPr lang="en-CA" dirty="0">
                <a:latin typeface="Times New Roman" panose="02020603050405020304" pitchFamily="18" charset="0"/>
                <a:cs typeface="Times New Roman" panose="02020603050405020304" pitchFamily="18" charset="0"/>
              </a:rPr>
              <a:t>Figure </a:t>
            </a:r>
            <a:r>
              <a:rPr lang="en-CA" dirty="0" smtClean="0">
                <a:latin typeface="Times New Roman" panose="02020603050405020304" pitchFamily="18" charset="0"/>
                <a:cs typeface="Times New Roman" panose="02020603050405020304" pitchFamily="18" charset="0"/>
              </a:rPr>
              <a:t>S2</a:t>
            </a:r>
            <a:endParaRPr lang="en-CA" dirty="0">
              <a:latin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id="{172C0184-721A-44C3-8A5F-E555570AA068}"/>
              </a:ext>
            </a:extLst>
          </p:cNvPr>
          <p:cNvSpPr txBox="1"/>
          <p:nvPr/>
        </p:nvSpPr>
        <p:spPr>
          <a:xfrm>
            <a:off x="5067378" y="3994559"/>
            <a:ext cx="719749" cy="584775"/>
          </a:xfrm>
          <a:prstGeom prst="rect">
            <a:avLst/>
          </a:prstGeom>
          <a:noFill/>
        </p:spPr>
        <p:txBody>
          <a:bodyPr wrap="none" rtlCol="0">
            <a:spAutoFit/>
          </a:bodyPr>
          <a:lstStyle/>
          <a:p>
            <a:r>
              <a:rPr lang="en-CA" sz="1600" dirty="0"/>
              <a:t>Banks </a:t>
            </a:r>
          </a:p>
          <a:p>
            <a:r>
              <a:rPr lang="en-CA" sz="1600" dirty="0"/>
              <a:t>Island</a:t>
            </a:r>
          </a:p>
        </p:txBody>
      </p:sp>
      <p:sp>
        <p:nvSpPr>
          <p:cNvPr id="6" name="Rectangle 5">
            <a:extLst>
              <a:ext uri="{FF2B5EF4-FFF2-40B4-BE49-F238E27FC236}">
                <a16:creationId xmlns:a16="http://schemas.microsoft.com/office/drawing/2014/main" id="{2D7619BA-EFB8-49A1-A9C3-E727C4332F1A}"/>
              </a:ext>
            </a:extLst>
          </p:cNvPr>
          <p:cNvSpPr/>
          <p:nvPr/>
        </p:nvSpPr>
        <p:spPr>
          <a:xfrm rot="2653259">
            <a:off x="4065995" y="4529318"/>
            <a:ext cx="774431" cy="532673"/>
          </a:xfrm>
          <a:prstGeom prst="rect">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6788C3F8-62CE-40F8-AEF1-76804B1BF8D1}"/>
              </a:ext>
            </a:extLst>
          </p:cNvPr>
          <p:cNvSpPr txBox="1"/>
          <p:nvPr/>
        </p:nvSpPr>
        <p:spPr>
          <a:xfrm>
            <a:off x="3281188" y="6237263"/>
            <a:ext cx="3260829" cy="246221"/>
          </a:xfrm>
          <a:prstGeom prst="rect">
            <a:avLst/>
          </a:prstGeom>
          <a:noFill/>
          <a:ln w="19050">
            <a:solidFill>
              <a:srgbClr val="FF0000"/>
            </a:solidFill>
            <a:prstDash val="dash"/>
          </a:ln>
        </p:spPr>
        <p:txBody>
          <a:bodyPr wrap="none" rtlCol="0">
            <a:spAutoFit/>
          </a:bodyPr>
          <a:lstStyle/>
          <a:p>
            <a:r>
              <a:rPr lang="en-CA" sz="1000" b="1" dirty="0">
                <a:solidFill>
                  <a:srgbClr val="FF0000"/>
                </a:solidFill>
                <a:latin typeface="Times New Roman" panose="02020603050405020304" pitchFamily="18" charset="0"/>
                <a:cs typeface="Times New Roman" panose="02020603050405020304" pitchFamily="18" charset="0"/>
              </a:rPr>
              <a:t>position of the red broken line MISR frame of figure </a:t>
            </a:r>
            <a:r>
              <a:rPr lang="en-CA" sz="1000" b="1" dirty="0" smtClean="0">
                <a:solidFill>
                  <a:srgbClr val="FF0000"/>
                </a:solidFill>
                <a:latin typeface="Times New Roman" panose="02020603050405020304" pitchFamily="18" charset="0"/>
                <a:cs typeface="Times New Roman" panose="02020603050405020304" pitchFamily="18" charset="0"/>
              </a:rPr>
              <a:t>S4 </a:t>
            </a:r>
            <a:endParaRPr lang="en-US" sz="1000" b="1" dirty="0">
              <a:solidFill>
                <a:srgbClr val="FF0000"/>
              </a:solidFill>
              <a:latin typeface="Times New Roman" panose="02020603050405020304" pitchFamily="18" charset="0"/>
              <a:cs typeface="Times New Roman" panose="02020603050405020304" pitchFamily="18" charset="0"/>
            </a:endParaRPr>
          </a:p>
        </p:txBody>
      </p:sp>
      <p:sp>
        <p:nvSpPr>
          <p:cNvPr id="14" name="TextBox 13">
            <a:extLst>
              <a:ext uri="{FF2B5EF4-FFF2-40B4-BE49-F238E27FC236}">
                <a16:creationId xmlns:a16="http://schemas.microsoft.com/office/drawing/2014/main" id="{34FD34A2-F202-477C-B316-C9B0621F2233}"/>
              </a:ext>
            </a:extLst>
          </p:cNvPr>
          <p:cNvSpPr txBox="1"/>
          <p:nvPr/>
        </p:nvSpPr>
        <p:spPr>
          <a:xfrm>
            <a:off x="111616" y="2809619"/>
            <a:ext cx="2768002" cy="1631216"/>
          </a:xfrm>
          <a:prstGeom prst="rect">
            <a:avLst/>
          </a:prstGeom>
          <a:noFill/>
        </p:spPr>
        <p:txBody>
          <a:bodyPr wrap="square" rtlCol="0">
            <a:spAutoFit/>
          </a:bodyPr>
          <a:lstStyle/>
          <a:p>
            <a:pPr algn="justLow"/>
            <a:r>
              <a:rPr lang="en-CA" sz="2000" b="1" dirty="0">
                <a:latin typeface="Times New Roman" panose="02020603050405020304" pitchFamily="18" charset="0"/>
                <a:cs typeface="Times New Roman" panose="02020603050405020304" pitchFamily="18" charset="0"/>
              </a:rPr>
              <a:t>Put slide in </a:t>
            </a:r>
            <a:r>
              <a:rPr lang="en-CA" sz="2000" b="1" dirty="0">
                <a:solidFill>
                  <a:srgbClr val="FF0000"/>
                </a:solidFill>
                <a:latin typeface="Times New Roman" panose="02020603050405020304" pitchFamily="18" charset="0"/>
                <a:cs typeface="Times New Roman" panose="02020603050405020304" pitchFamily="18" charset="0"/>
              </a:rPr>
              <a:t>slide show </a:t>
            </a:r>
            <a:r>
              <a:rPr lang="en-CA" sz="2000" b="1" dirty="0">
                <a:latin typeface="Times New Roman" panose="02020603050405020304" pitchFamily="18" charset="0"/>
                <a:cs typeface="Times New Roman" panose="02020603050405020304" pitchFamily="18" charset="0"/>
              </a:rPr>
              <a:t>mode</a:t>
            </a:r>
            <a:r>
              <a:rPr lang="en-CA" sz="2000" b="1" dirty="0">
                <a:solidFill>
                  <a:srgbClr val="FF0000"/>
                </a:solidFill>
                <a:latin typeface="Times New Roman" panose="02020603050405020304" pitchFamily="18" charset="0"/>
                <a:cs typeface="Times New Roman" panose="02020603050405020304" pitchFamily="18" charset="0"/>
              </a:rPr>
              <a:t> </a:t>
            </a:r>
            <a:r>
              <a:rPr lang="en-CA" sz="2000" b="1" dirty="0">
                <a:latin typeface="Times New Roman" panose="02020603050405020304" pitchFamily="18" charset="0"/>
                <a:cs typeface="Times New Roman" panose="02020603050405020304" pitchFamily="18" charset="0"/>
              </a:rPr>
              <a:t>and click to see the SWIR image blinking with </a:t>
            </a:r>
            <a:r>
              <a:rPr lang="en-CA" sz="2000" b="1" dirty="0" smtClean="0">
                <a:latin typeface="Times New Roman" panose="02020603050405020304" pitchFamily="18" charset="0"/>
                <a:cs typeface="Times New Roman" panose="02020603050405020304" pitchFamily="18" charset="0"/>
              </a:rPr>
              <a:t>MODIS </a:t>
            </a:r>
            <a:r>
              <a:rPr lang="en-CA" sz="2000" b="1" dirty="0">
                <a:latin typeface="Times New Roman" panose="02020603050405020304" pitchFamily="18" charset="0"/>
                <a:cs typeface="Times New Roman" panose="02020603050405020304" pitchFamily="18" charset="0"/>
              </a:rPr>
              <a:t>true color</a:t>
            </a:r>
            <a:r>
              <a:rPr lang="en-CA" sz="2000" b="1" baseline="-25000" dirty="0">
                <a:latin typeface="Times New Roman" panose="02020603050405020304" pitchFamily="18" charset="0"/>
                <a:cs typeface="Times New Roman" panose="02020603050405020304" pitchFamily="18" charset="0"/>
              </a:rPr>
              <a:t> </a:t>
            </a:r>
            <a:r>
              <a:rPr lang="en-CA" sz="2000" b="1" dirty="0">
                <a:latin typeface="Times New Roman" panose="02020603050405020304" pitchFamily="18" charset="0"/>
                <a:cs typeface="Times New Roman" panose="02020603050405020304" pitchFamily="18" charset="0"/>
              </a:rPr>
              <a:t>image.</a:t>
            </a:r>
          </a:p>
        </p:txBody>
      </p:sp>
      <p:sp>
        <p:nvSpPr>
          <p:cNvPr id="11" name="TextBox 10">
            <a:extLst>
              <a:ext uri="{FF2B5EF4-FFF2-40B4-BE49-F238E27FC236}">
                <a16:creationId xmlns:a16="http://schemas.microsoft.com/office/drawing/2014/main" id="{172C0184-721A-44C3-8A5F-E555570AA068}"/>
              </a:ext>
            </a:extLst>
          </p:cNvPr>
          <p:cNvSpPr txBox="1"/>
          <p:nvPr/>
        </p:nvSpPr>
        <p:spPr>
          <a:xfrm>
            <a:off x="7429578" y="3230012"/>
            <a:ext cx="1175706" cy="830997"/>
          </a:xfrm>
          <a:prstGeom prst="rect">
            <a:avLst/>
          </a:prstGeom>
          <a:noFill/>
        </p:spPr>
        <p:txBody>
          <a:bodyPr wrap="none" rtlCol="0">
            <a:spAutoFit/>
          </a:bodyPr>
          <a:lstStyle/>
          <a:p>
            <a:r>
              <a:rPr lang="en-CA" sz="1600" dirty="0"/>
              <a:t>Canadian</a:t>
            </a:r>
          </a:p>
          <a:p>
            <a:r>
              <a:rPr lang="en-CA" sz="1600" dirty="0"/>
              <a:t>Arctic</a:t>
            </a:r>
          </a:p>
          <a:p>
            <a:r>
              <a:rPr lang="en-CA" sz="1600" dirty="0"/>
              <a:t>Archipelago</a:t>
            </a:r>
          </a:p>
        </p:txBody>
      </p:sp>
      <p:sp>
        <p:nvSpPr>
          <p:cNvPr id="13" name="TextBox 12">
            <a:extLst>
              <a:ext uri="{FF2B5EF4-FFF2-40B4-BE49-F238E27FC236}">
                <a16:creationId xmlns:a16="http://schemas.microsoft.com/office/drawing/2014/main" id="{172C0184-721A-44C3-8A5F-E555570AA068}"/>
              </a:ext>
            </a:extLst>
          </p:cNvPr>
          <p:cNvSpPr txBox="1"/>
          <p:nvPr/>
        </p:nvSpPr>
        <p:spPr>
          <a:xfrm>
            <a:off x="4719035" y="1178652"/>
            <a:ext cx="1254382" cy="338554"/>
          </a:xfrm>
          <a:prstGeom prst="rect">
            <a:avLst/>
          </a:prstGeom>
          <a:noFill/>
        </p:spPr>
        <p:txBody>
          <a:bodyPr wrap="none" rtlCol="0">
            <a:spAutoFit/>
          </a:bodyPr>
          <a:lstStyle/>
          <a:p>
            <a:r>
              <a:rPr lang="en-CA" sz="1600" dirty="0"/>
              <a:t>Beaufort Sea</a:t>
            </a:r>
          </a:p>
        </p:txBody>
      </p:sp>
    </p:spTree>
    <p:extLst>
      <p:ext uri="{BB962C8B-B14F-4D97-AF65-F5344CB8AC3E}">
        <p14:creationId xmlns:p14="http://schemas.microsoft.com/office/powerpoint/2010/main" val="4173447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mph" presetSubtype="0" repeatCount="indefinite" fill="hold" nodeType="clickEffect">
                                  <p:stCondLst>
                                    <p:cond delay="0"/>
                                  </p:stCondLst>
                                  <p:childTnLst>
                                    <p:anim calcmode="discrete" valueType="str">
                                      <p:cBhvr>
                                        <p:cTn id="6" dur="3000" fill="hold"/>
                                        <p:tgtEl>
                                          <p:spTgt spid="4"/>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82DAD100-B7CD-404D-BE24-AAFAEDF34D36}"/>
              </a:ext>
            </a:extLst>
          </p:cNvPr>
          <p:cNvGrpSpPr/>
          <p:nvPr/>
        </p:nvGrpSpPr>
        <p:grpSpPr>
          <a:xfrm>
            <a:off x="3219853" y="0"/>
            <a:ext cx="7058885" cy="6246564"/>
            <a:chOff x="3219853" y="0"/>
            <a:chExt cx="7058885" cy="6246564"/>
          </a:xfrm>
        </p:grpSpPr>
        <p:pic>
          <p:nvPicPr>
            <p:cNvPr id="12" name="Picture 11" descr="A close up of a piece of paper&#10;&#10;Description automatically generated">
              <a:extLst>
                <a:ext uri="{FF2B5EF4-FFF2-40B4-BE49-F238E27FC236}">
                  <a16:creationId xmlns:a16="http://schemas.microsoft.com/office/drawing/2014/main" id="{8A683587-C6BA-4D11-8874-118267AD5E9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6560" t="1" r="-2" b="20836"/>
            <a:stretch/>
          </p:blipFill>
          <p:spPr>
            <a:xfrm>
              <a:off x="3219853" y="611436"/>
              <a:ext cx="5587547" cy="5525204"/>
            </a:xfrm>
            <a:prstGeom prst="rect">
              <a:avLst/>
            </a:prstGeom>
          </p:spPr>
        </p:pic>
        <p:sp>
          <p:nvSpPr>
            <p:cNvPr id="2" name="Rectangle 1"/>
            <p:cNvSpPr/>
            <p:nvPr/>
          </p:nvSpPr>
          <p:spPr>
            <a:xfrm>
              <a:off x="8807400" y="330900"/>
              <a:ext cx="1471338" cy="59156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3" name="Rectangle 12">
              <a:extLst>
                <a:ext uri="{FF2B5EF4-FFF2-40B4-BE49-F238E27FC236}">
                  <a16:creationId xmlns:a16="http://schemas.microsoft.com/office/drawing/2014/main" id="{BE9C059D-7E69-465D-A22E-BA8822F66850}"/>
                </a:ext>
              </a:extLst>
            </p:cNvPr>
            <p:cNvSpPr/>
            <p:nvPr/>
          </p:nvSpPr>
          <p:spPr>
            <a:xfrm>
              <a:off x="3219853" y="0"/>
              <a:ext cx="5587546" cy="6114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6" name="Picture 15">
            <a:extLst>
              <a:ext uri="{FF2B5EF4-FFF2-40B4-BE49-F238E27FC236}">
                <a16:creationId xmlns:a16="http://schemas.microsoft.com/office/drawing/2014/main" id="{3F6686EC-5813-46A2-85E2-D4139D3A52D8}"/>
              </a:ext>
            </a:extLst>
          </p:cNvPr>
          <p:cNvPicPr>
            <a:picLocks noChangeAspect="1"/>
          </p:cNvPicPr>
          <p:nvPr/>
        </p:nvPicPr>
        <p:blipFill rotWithShape="1">
          <a:blip r:embed="rId4"/>
          <a:srcRect l="12304" b="12097"/>
          <a:stretch/>
        </p:blipFill>
        <p:spPr>
          <a:xfrm>
            <a:off x="3219853" y="1"/>
            <a:ext cx="6677975" cy="6136640"/>
          </a:xfrm>
          <a:prstGeom prst="rect">
            <a:avLst/>
          </a:prstGeom>
        </p:spPr>
      </p:pic>
      <p:sp>
        <p:nvSpPr>
          <p:cNvPr id="7" name="TextBox 6">
            <a:extLst>
              <a:ext uri="{FF2B5EF4-FFF2-40B4-BE49-F238E27FC236}">
                <a16:creationId xmlns:a16="http://schemas.microsoft.com/office/drawing/2014/main" id="{FC164F84-30B7-4623-BA81-356B8F7BFEA0}"/>
              </a:ext>
            </a:extLst>
          </p:cNvPr>
          <p:cNvSpPr txBox="1"/>
          <p:nvPr/>
        </p:nvSpPr>
        <p:spPr>
          <a:xfrm>
            <a:off x="239600" y="330900"/>
            <a:ext cx="2893676" cy="646331"/>
          </a:xfrm>
          <a:prstGeom prst="rect">
            <a:avLst/>
          </a:prstGeom>
          <a:noFill/>
        </p:spPr>
        <p:txBody>
          <a:bodyPr wrap="none" rtlCol="0">
            <a:spAutoFit/>
          </a:bodyPr>
          <a:lstStyle/>
          <a:p>
            <a:pPr algn="ctr"/>
            <a:r>
              <a:rPr lang="en-CA" dirty="0">
                <a:latin typeface="Times New Roman" panose="02020603050405020304" pitchFamily="18" charset="0"/>
                <a:cs typeface="Times New Roman" panose="02020603050405020304" pitchFamily="18" charset="0"/>
              </a:rPr>
              <a:t>MODIS-Terra, May 29, 2005</a:t>
            </a:r>
          </a:p>
          <a:p>
            <a:pPr algn="ctr"/>
            <a:r>
              <a:rPr lang="en-CA" dirty="0">
                <a:latin typeface="Times New Roman" panose="02020603050405020304" pitchFamily="18" charset="0"/>
                <a:cs typeface="Times New Roman" panose="02020603050405020304" pitchFamily="18" charset="0"/>
              </a:rPr>
              <a:t>22:00 UTC</a:t>
            </a:r>
          </a:p>
        </p:txBody>
      </p:sp>
      <p:sp>
        <p:nvSpPr>
          <p:cNvPr id="5" name="TextBox 4">
            <a:extLst>
              <a:ext uri="{FF2B5EF4-FFF2-40B4-BE49-F238E27FC236}">
                <a16:creationId xmlns:a16="http://schemas.microsoft.com/office/drawing/2014/main" id="{F2113A2C-131F-4C96-B5C9-F5B473A001C7}"/>
              </a:ext>
            </a:extLst>
          </p:cNvPr>
          <p:cNvSpPr txBox="1"/>
          <p:nvPr/>
        </p:nvSpPr>
        <p:spPr>
          <a:xfrm>
            <a:off x="111615" y="2809619"/>
            <a:ext cx="2958823" cy="1323439"/>
          </a:xfrm>
          <a:prstGeom prst="rect">
            <a:avLst/>
          </a:prstGeom>
          <a:noFill/>
        </p:spPr>
        <p:txBody>
          <a:bodyPr wrap="square" rtlCol="0">
            <a:spAutoFit/>
          </a:bodyPr>
          <a:lstStyle/>
          <a:p>
            <a:pPr algn="justLow"/>
            <a:r>
              <a:rPr lang="en-CA" sz="2000" b="1" dirty="0">
                <a:latin typeface="Times New Roman" panose="02020603050405020304" pitchFamily="18" charset="0"/>
                <a:cs typeface="Times New Roman" panose="02020603050405020304" pitchFamily="18" charset="0"/>
              </a:rPr>
              <a:t>Put slide in </a:t>
            </a:r>
            <a:r>
              <a:rPr lang="en-CA" sz="2000" b="1" dirty="0">
                <a:solidFill>
                  <a:srgbClr val="FF0000"/>
                </a:solidFill>
                <a:latin typeface="Times New Roman" panose="02020603050405020304" pitchFamily="18" charset="0"/>
                <a:cs typeface="Times New Roman" panose="02020603050405020304" pitchFamily="18" charset="0"/>
              </a:rPr>
              <a:t>slide show </a:t>
            </a:r>
            <a:r>
              <a:rPr lang="en-CA" sz="2000" b="1" dirty="0">
                <a:latin typeface="Times New Roman" panose="02020603050405020304" pitchFamily="18" charset="0"/>
                <a:cs typeface="Times New Roman" panose="02020603050405020304" pitchFamily="18" charset="0"/>
              </a:rPr>
              <a:t>mode</a:t>
            </a:r>
            <a:r>
              <a:rPr lang="en-CA" sz="2000" b="1" dirty="0">
                <a:solidFill>
                  <a:srgbClr val="FF0000"/>
                </a:solidFill>
                <a:latin typeface="Times New Roman" panose="02020603050405020304" pitchFamily="18" charset="0"/>
                <a:cs typeface="Times New Roman" panose="02020603050405020304" pitchFamily="18" charset="0"/>
              </a:rPr>
              <a:t> </a:t>
            </a:r>
            <a:r>
              <a:rPr lang="en-CA" sz="2000" b="1" dirty="0">
                <a:latin typeface="Times New Roman" panose="02020603050405020304" pitchFamily="18" charset="0"/>
                <a:cs typeface="Times New Roman" panose="02020603050405020304" pitchFamily="18" charset="0"/>
              </a:rPr>
              <a:t>and click to see the SWIR image blinking with the BTD</a:t>
            </a:r>
            <a:r>
              <a:rPr lang="en-CA" sz="2000" b="1" baseline="-25000" dirty="0">
                <a:latin typeface="Times New Roman" panose="02020603050405020304" pitchFamily="18" charset="0"/>
                <a:cs typeface="Times New Roman" panose="02020603050405020304" pitchFamily="18" charset="0"/>
              </a:rPr>
              <a:t>11-12 </a:t>
            </a:r>
            <a:r>
              <a:rPr lang="en-CA" sz="2000" b="1" dirty="0">
                <a:latin typeface="Times New Roman" panose="02020603050405020304" pitchFamily="18" charset="0"/>
                <a:cs typeface="Times New Roman" panose="02020603050405020304" pitchFamily="18" charset="0"/>
              </a:rPr>
              <a:t>image.</a:t>
            </a:r>
          </a:p>
        </p:txBody>
      </p:sp>
      <p:sp>
        <p:nvSpPr>
          <p:cNvPr id="8" name="TextBox 7"/>
          <p:cNvSpPr txBox="1"/>
          <p:nvPr/>
        </p:nvSpPr>
        <p:spPr>
          <a:xfrm>
            <a:off x="0" y="6496979"/>
            <a:ext cx="1191352" cy="369332"/>
          </a:xfrm>
          <a:prstGeom prst="rect">
            <a:avLst/>
          </a:prstGeom>
          <a:noFill/>
        </p:spPr>
        <p:txBody>
          <a:bodyPr wrap="none" rtlCol="0">
            <a:spAutoFit/>
          </a:bodyPr>
          <a:lstStyle/>
          <a:p>
            <a:r>
              <a:rPr lang="en-CA" dirty="0">
                <a:latin typeface="Times New Roman" panose="02020603050405020304" pitchFamily="18" charset="0"/>
                <a:cs typeface="Times New Roman" panose="02020603050405020304" pitchFamily="18" charset="0"/>
              </a:rPr>
              <a:t>Figure </a:t>
            </a:r>
            <a:r>
              <a:rPr lang="en-CA" dirty="0" smtClean="0">
                <a:latin typeface="Times New Roman" panose="02020603050405020304" pitchFamily="18" charset="0"/>
                <a:cs typeface="Times New Roman" panose="02020603050405020304" pitchFamily="18" charset="0"/>
              </a:rPr>
              <a:t>S3a</a:t>
            </a:r>
            <a:endParaRPr lang="en-CA" dirty="0">
              <a:latin typeface="Times New Roman" panose="02020603050405020304" pitchFamily="18" charset="0"/>
              <a:cs typeface="Times New Roman" panose="02020603050405020304" pitchFamily="18" charset="0"/>
            </a:endParaRPr>
          </a:p>
        </p:txBody>
      </p:sp>
      <p:sp>
        <p:nvSpPr>
          <p:cNvPr id="17" name="TextBox 16">
            <a:extLst>
              <a:ext uri="{FF2B5EF4-FFF2-40B4-BE49-F238E27FC236}">
                <a16:creationId xmlns:a16="http://schemas.microsoft.com/office/drawing/2014/main" id="{6788C3F8-62CE-40F8-AEF1-76804B1BF8D1}"/>
              </a:ext>
            </a:extLst>
          </p:cNvPr>
          <p:cNvSpPr txBox="1"/>
          <p:nvPr/>
        </p:nvSpPr>
        <p:spPr>
          <a:xfrm>
            <a:off x="3281188" y="6237263"/>
            <a:ext cx="3260829" cy="246221"/>
          </a:xfrm>
          <a:prstGeom prst="rect">
            <a:avLst/>
          </a:prstGeom>
          <a:noFill/>
          <a:ln w="19050">
            <a:solidFill>
              <a:srgbClr val="FF0000"/>
            </a:solidFill>
            <a:prstDash val="dash"/>
          </a:ln>
        </p:spPr>
        <p:txBody>
          <a:bodyPr wrap="none" rtlCol="0">
            <a:spAutoFit/>
          </a:bodyPr>
          <a:lstStyle/>
          <a:p>
            <a:r>
              <a:rPr lang="en-CA" sz="1000" b="1" dirty="0">
                <a:solidFill>
                  <a:srgbClr val="FF0000"/>
                </a:solidFill>
                <a:latin typeface="Times New Roman" panose="02020603050405020304" pitchFamily="18" charset="0"/>
                <a:cs typeface="Times New Roman" panose="02020603050405020304" pitchFamily="18" charset="0"/>
              </a:rPr>
              <a:t>position of the red broken line MISR frame of figure </a:t>
            </a:r>
            <a:r>
              <a:rPr lang="en-CA" sz="1000" b="1" dirty="0" smtClean="0">
                <a:solidFill>
                  <a:srgbClr val="FF0000"/>
                </a:solidFill>
                <a:latin typeface="Times New Roman" panose="02020603050405020304" pitchFamily="18" charset="0"/>
                <a:cs typeface="Times New Roman" panose="02020603050405020304" pitchFamily="18" charset="0"/>
              </a:rPr>
              <a:t>S4 </a:t>
            </a:r>
            <a:endParaRPr lang="en-US" sz="1000" b="1" dirty="0">
              <a:solidFill>
                <a:srgbClr val="FF0000"/>
              </a:solidFill>
              <a:latin typeface="Times New Roman" panose="02020603050405020304" pitchFamily="18" charset="0"/>
              <a:cs typeface="Times New Roman" panose="02020603050405020304" pitchFamily="18" charset="0"/>
            </a:endParaRPr>
          </a:p>
        </p:txBody>
      </p:sp>
      <p:sp>
        <p:nvSpPr>
          <p:cNvPr id="15" name="Rectangle 14">
            <a:extLst>
              <a:ext uri="{FF2B5EF4-FFF2-40B4-BE49-F238E27FC236}">
                <a16:creationId xmlns:a16="http://schemas.microsoft.com/office/drawing/2014/main" id="{2BB7B234-3229-4688-A6D1-6A59504E609C}"/>
              </a:ext>
            </a:extLst>
          </p:cNvPr>
          <p:cNvSpPr/>
          <p:nvPr/>
        </p:nvSpPr>
        <p:spPr>
          <a:xfrm rot="2653259">
            <a:off x="4218395" y="4681718"/>
            <a:ext cx="774431" cy="532673"/>
          </a:xfrm>
          <a:prstGeom prst="rect">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27956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mph" presetSubtype="0" repeatCount="indefinite" fill="hold" nodeType="clickEffect">
                                  <p:stCondLst>
                                    <p:cond delay="0"/>
                                  </p:stCondLst>
                                  <p:endCondLst>
                                    <p:cond evt="onNext" delay="0">
                                      <p:tgtEl>
                                        <p:sldTgt/>
                                      </p:tgtEl>
                                    </p:cond>
                                  </p:endCondLst>
                                  <p:childTnLst>
                                    <p:anim calcmode="discrete" valueType="str">
                                      <p:cBhvr>
                                        <p:cTn id="6" dur="3000" fill="hold"/>
                                        <p:tgtEl>
                                          <p:spTgt spid="16"/>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5AFDD0D3-9764-4C12-8AF6-7BAAB3AEAF7D}"/>
              </a:ext>
            </a:extLst>
          </p:cNvPr>
          <p:cNvSpPr txBox="1"/>
          <p:nvPr/>
        </p:nvSpPr>
        <p:spPr>
          <a:xfrm>
            <a:off x="9489923" y="1971304"/>
            <a:ext cx="667170" cy="369332"/>
          </a:xfrm>
          <a:prstGeom prst="rect">
            <a:avLst/>
          </a:prstGeom>
          <a:noFill/>
        </p:spPr>
        <p:txBody>
          <a:bodyPr wrap="none" rtlCol="0">
            <a:spAutoFit/>
          </a:bodyPr>
          <a:lstStyle/>
          <a:p>
            <a:r>
              <a:rPr lang="en-US" dirty="0"/>
              <a:t>Clear</a:t>
            </a:r>
          </a:p>
        </p:txBody>
      </p:sp>
      <p:sp>
        <p:nvSpPr>
          <p:cNvPr id="18" name="TextBox 17">
            <a:extLst>
              <a:ext uri="{FF2B5EF4-FFF2-40B4-BE49-F238E27FC236}">
                <a16:creationId xmlns:a16="http://schemas.microsoft.com/office/drawing/2014/main" id="{408FAF46-0A6D-4A40-AF01-B7CF32E6D0F1}"/>
              </a:ext>
            </a:extLst>
          </p:cNvPr>
          <p:cNvSpPr txBox="1"/>
          <p:nvPr/>
        </p:nvSpPr>
        <p:spPr>
          <a:xfrm>
            <a:off x="9489923" y="2809619"/>
            <a:ext cx="1348446" cy="369332"/>
          </a:xfrm>
          <a:prstGeom prst="rect">
            <a:avLst/>
          </a:prstGeom>
          <a:noFill/>
        </p:spPr>
        <p:txBody>
          <a:bodyPr wrap="none" rtlCol="0">
            <a:spAutoFit/>
          </a:bodyPr>
          <a:lstStyle/>
          <a:p>
            <a:r>
              <a:rPr lang="en-US" dirty="0"/>
              <a:t>Liquid Cloud</a:t>
            </a:r>
          </a:p>
        </p:txBody>
      </p:sp>
      <p:sp>
        <p:nvSpPr>
          <p:cNvPr id="19" name="TextBox 18">
            <a:extLst>
              <a:ext uri="{FF2B5EF4-FFF2-40B4-BE49-F238E27FC236}">
                <a16:creationId xmlns:a16="http://schemas.microsoft.com/office/drawing/2014/main" id="{98B82D8E-976D-43AF-903E-DB479208C7CE}"/>
              </a:ext>
            </a:extLst>
          </p:cNvPr>
          <p:cNvSpPr txBox="1"/>
          <p:nvPr/>
        </p:nvSpPr>
        <p:spPr>
          <a:xfrm>
            <a:off x="9493849" y="3702171"/>
            <a:ext cx="1050288" cy="369332"/>
          </a:xfrm>
          <a:prstGeom prst="rect">
            <a:avLst/>
          </a:prstGeom>
          <a:noFill/>
        </p:spPr>
        <p:txBody>
          <a:bodyPr wrap="none" rtlCol="0">
            <a:spAutoFit/>
          </a:bodyPr>
          <a:lstStyle/>
          <a:p>
            <a:r>
              <a:rPr lang="en-US" dirty="0"/>
              <a:t>Ice Cloud</a:t>
            </a:r>
          </a:p>
        </p:txBody>
      </p:sp>
      <p:sp>
        <p:nvSpPr>
          <p:cNvPr id="20" name="TextBox 19">
            <a:extLst>
              <a:ext uri="{FF2B5EF4-FFF2-40B4-BE49-F238E27FC236}">
                <a16:creationId xmlns:a16="http://schemas.microsoft.com/office/drawing/2014/main" id="{5CB2D84E-077B-411C-BCE4-BC9AE19FBB9B}"/>
              </a:ext>
            </a:extLst>
          </p:cNvPr>
          <p:cNvSpPr txBox="1"/>
          <p:nvPr/>
        </p:nvSpPr>
        <p:spPr>
          <a:xfrm>
            <a:off x="9484256" y="4536238"/>
            <a:ext cx="1374415" cy="369332"/>
          </a:xfrm>
          <a:prstGeom prst="rect">
            <a:avLst/>
          </a:prstGeom>
          <a:noFill/>
        </p:spPr>
        <p:txBody>
          <a:bodyPr wrap="none" rtlCol="0">
            <a:spAutoFit/>
          </a:bodyPr>
          <a:lstStyle/>
          <a:p>
            <a:r>
              <a:rPr lang="en-US" dirty="0"/>
              <a:t>Mixed Phase</a:t>
            </a:r>
          </a:p>
        </p:txBody>
      </p:sp>
      <p:sp>
        <p:nvSpPr>
          <p:cNvPr id="5" name="Rectangle 4">
            <a:extLst>
              <a:ext uri="{FF2B5EF4-FFF2-40B4-BE49-F238E27FC236}">
                <a16:creationId xmlns:a16="http://schemas.microsoft.com/office/drawing/2014/main" id="{98A1943B-1265-45BE-BF7F-350FB1420343}"/>
              </a:ext>
            </a:extLst>
          </p:cNvPr>
          <p:cNvSpPr/>
          <p:nvPr/>
        </p:nvSpPr>
        <p:spPr>
          <a:xfrm>
            <a:off x="9144000" y="1736521"/>
            <a:ext cx="234892" cy="838899"/>
          </a:xfrm>
          <a:prstGeom prst="rect">
            <a:avLst/>
          </a:prstGeom>
          <a:solidFill>
            <a:srgbClr val="A8A8A2"/>
          </a:solidFill>
          <a:ln>
            <a:solidFill>
              <a:srgbClr val="A8A8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2AB6B4AD-1834-452C-BB60-5EAAAB11EA83}"/>
              </a:ext>
            </a:extLst>
          </p:cNvPr>
          <p:cNvSpPr/>
          <p:nvPr/>
        </p:nvSpPr>
        <p:spPr>
          <a:xfrm>
            <a:off x="9144000" y="2590101"/>
            <a:ext cx="234892" cy="838899"/>
          </a:xfrm>
          <a:prstGeom prst="rect">
            <a:avLst/>
          </a:prstGeom>
          <a:solidFill>
            <a:srgbClr val="000066"/>
          </a:solidFill>
          <a:ln>
            <a:solidFill>
              <a:srgbClr val="00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75B2BBDE-B08F-426A-ABD1-91A45C62618A}"/>
              </a:ext>
            </a:extLst>
          </p:cNvPr>
          <p:cNvSpPr/>
          <p:nvPr/>
        </p:nvSpPr>
        <p:spPr>
          <a:xfrm>
            <a:off x="9144000" y="4267899"/>
            <a:ext cx="234892" cy="838899"/>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9660823C-18C6-4916-8259-A37F2CEB3AF8}"/>
              </a:ext>
            </a:extLst>
          </p:cNvPr>
          <p:cNvSpPr/>
          <p:nvPr/>
        </p:nvSpPr>
        <p:spPr>
          <a:xfrm>
            <a:off x="9144000" y="3429000"/>
            <a:ext cx="234892" cy="838899"/>
          </a:xfrm>
          <a:prstGeom prst="rect">
            <a:avLst/>
          </a:prstGeom>
          <a:solidFill>
            <a:srgbClr val="9BFFFF"/>
          </a:solidFill>
          <a:ln>
            <a:solidFill>
              <a:srgbClr val="9B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DBF918C1-28C6-49B2-AA58-5512055E7326}"/>
              </a:ext>
            </a:extLst>
          </p:cNvPr>
          <p:cNvPicPr>
            <a:picLocks noChangeAspect="1"/>
          </p:cNvPicPr>
          <p:nvPr/>
        </p:nvPicPr>
        <p:blipFill rotWithShape="1">
          <a:blip r:embed="rId3">
            <a:extLst>
              <a:ext uri="{28A0092B-C50C-407E-A947-70E740481C1C}">
                <a14:useLocalDpi xmlns:a14="http://schemas.microsoft.com/office/drawing/2010/main" val="0"/>
              </a:ext>
            </a:extLst>
          </a:blip>
          <a:srcRect t="2728" b="8211"/>
          <a:stretch/>
        </p:blipFill>
        <p:spPr>
          <a:xfrm>
            <a:off x="2639627" y="484451"/>
            <a:ext cx="6715107" cy="5624520"/>
          </a:xfrm>
          <a:prstGeom prst="rect">
            <a:avLst/>
          </a:prstGeom>
        </p:spPr>
      </p:pic>
      <p:grpSp>
        <p:nvGrpSpPr>
          <p:cNvPr id="6" name="Group 5">
            <a:extLst>
              <a:ext uri="{FF2B5EF4-FFF2-40B4-BE49-F238E27FC236}">
                <a16:creationId xmlns:a16="http://schemas.microsoft.com/office/drawing/2014/main" id="{2EBAE5BE-D5F4-416B-82F9-4CD808CCBB4E}"/>
              </a:ext>
            </a:extLst>
          </p:cNvPr>
          <p:cNvGrpSpPr/>
          <p:nvPr/>
        </p:nvGrpSpPr>
        <p:grpSpPr>
          <a:xfrm>
            <a:off x="3203428" y="1"/>
            <a:ext cx="7994495" cy="6136640"/>
            <a:chOff x="3219853" y="1"/>
            <a:chExt cx="7978070" cy="6136640"/>
          </a:xfrm>
        </p:grpSpPr>
        <p:pic>
          <p:nvPicPr>
            <p:cNvPr id="24" name="Picture 23">
              <a:extLst>
                <a:ext uri="{FF2B5EF4-FFF2-40B4-BE49-F238E27FC236}">
                  <a16:creationId xmlns:a16="http://schemas.microsoft.com/office/drawing/2014/main" id="{213F409B-A62A-46B2-9DF7-4A1975ACFF42}"/>
                </a:ext>
              </a:extLst>
            </p:cNvPr>
            <p:cNvPicPr>
              <a:picLocks noChangeAspect="1"/>
            </p:cNvPicPr>
            <p:nvPr/>
          </p:nvPicPr>
          <p:blipFill rotWithShape="1">
            <a:blip r:embed="rId4"/>
            <a:srcRect l="12304" b="12097"/>
            <a:stretch/>
          </p:blipFill>
          <p:spPr>
            <a:xfrm>
              <a:off x="3219853" y="1"/>
              <a:ext cx="6677975" cy="6136640"/>
            </a:xfrm>
            <a:prstGeom prst="rect">
              <a:avLst/>
            </a:prstGeom>
          </p:spPr>
        </p:pic>
        <p:sp>
          <p:nvSpPr>
            <p:cNvPr id="2" name="Rectangle 1">
              <a:extLst>
                <a:ext uri="{FF2B5EF4-FFF2-40B4-BE49-F238E27FC236}">
                  <a16:creationId xmlns:a16="http://schemas.microsoft.com/office/drawing/2014/main" id="{EA7C8DB3-01CE-4ECE-88BD-07DF9B5E645E}"/>
                </a:ext>
              </a:extLst>
            </p:cNvPr>
            <p:cNvSpPr/>
            <p:nvPr/>
          </p:nvSpPr>
          <p:spPr>
            <a:xfrm>
              <a:off x="9823508" y="1627094"/>
              <a:ext cx="1374415" cy="36294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sp>
        <p:nvSpPr>
          <p:cNvPr id="7" name="TextBox 6">
            <a:extLst>
              <a:ext uri="{FF2B5EF4-FFF2-40B4-BE49-F238E27FC236}">
                <a16:creationId xmlns:a16="http://schemas.microsoft.com/office/drawing/2014/main" id="{FC164F84-30B7-4623-BA81-356B8F7BFEA0}"/>
              </a:ext>
            </a:extLst>
          </p:cNvPr>
          <p:cNvSpPr txBox="1"/>
          <p:nvPr/>
        </p:nvSpPr>
        <p:spPr>
          <a:xfrm>
            <a:off x="239600" y="330900"/>
            <a:ext cx="2893677" cy="646331"/>
          </a:xfrm>
          <a:prstGeom prst="rect">
            <a:avLst/>
          </a:prstGeom>
          <a:noFill/>
        </p:spPr>
        <p:txBody>
          <a:bodyPr wrap="none" rtlCol="0">
            <a:spAutoFit/>
          </a:bodyPr>
          <a:lstStyle/>
          <a:p>
            <a:pPr algn="ctr"/>
            <a:r>
              <a:rPr lang="en-CA" dirty="0">
                <a:latin typeface="Times New Roman" panose="02020603050405020304" pitchFamily="18" charset="0"/>
                <a:cs typeface="Times New Roman" panose="02020603050405020304" pitchFamily="18" charset="0"/>
              </a:rPr>
              <a:t>MODIS-Terra, May 29, 2005</a:t>
            </a:r>
          </a:p>
          <a:p>
            <a:pPr algn="ctr"/>
            <a:r>
              <a:rPr lang="en-CA" dirty="0">
                <a:latin typeface="Times New Roman" panose="02020603050405020304" pitchFamily="18" charset="0"/>
                <a:cs typeface="Times New Roman" panose="02020603050405020304" pitchFamily="18" charset="0"/>
              </a:rPr>
              <a:t>22:00 UTC</a:t>
            </a:r>
          </a:p>
        </p:txBody>
      </p:sp>
      <p:sp>
        <p:nvSpPr>
          <p:cNvPr id="9" name="TextBox 8">
            <a:extLst>
              <a:ext uri="{FF2B5EF4-FFF2-40B4-BE49-F238E27FC236}">
                <a16:creationId xmlns:a16="http://schemas.microsoft.com/office/drawing/2014/main" id="{172C0184-721A-44C3-8A5F-E555570AA068}"/>
              </a:ext>
            </a:extLst>
          </p:cNvPr>
          <p:cNvSpPr txBox="1"/>
          <p:nvPr/>
        </p:nvSpPr>
        <p:spPr>
          <a:xfrm>
            <a:off x="5067378" y="3994559"/>
            <a:ext cx="719749" cy="584775"/>
          </a:xfrm>
          <a:prstGeom prst="rect">
            <a:avLst/>
          </a:prstGeom>
          <a:noFill/>
        </p:spPr>
        <p:txBody>
          <a:bodyPr wrap="none" rtlCol="0">
            <a:spAutoFit/>
          </a:bodyPr>
          <a:lstStyle/>
          <a:p>
            <a:r>
              <a:rPr lang="en-CA" sz="1600" dirty="0"/>
              <a:t>Banks </a:t>
            </a:r>
          </a:p>
          <a:p>
            <a:r>
              <a:rPr lang="en-CA" sz="1600" dirty="0"/>
              <a:t>Island</a:t>
            </a:r>
          </a:p>
        </p:txBody>
      </p:sp>
      <p:sp>
        <p:nvSpPr>
          <p:cNvPr id="14" name="TextBox 13">
            <a:extLst>
              <a:ext uri="{FF2B5EF4-FFF2-40B4-BE49-F238E27FC236}">
                <a16:creationId xmlns:a16="http://schemas.microsoft.com/office/drawing/2014/main" id="{34FD34A2-F202-477C-B316-C9B0621F2233}"/>
              </a:ext>
            </a:extLst>
          </p:cNvPr>
          <p:cNvSpPr txBox="1"/>
          <p:nvPr/>
        </p:nvSpPr>
        <p:spPr>
          <a:xfrm>
            <a:off x="111616" y="2809619"/>
            <a:ext cx="2768002" cy="1631216"/>
          </a:xfrm>
          <a:prstGeom prst="rect">
            <a:avLst/>
          </a:prstGeom>
          <a:noFill/>
        </p:spPr>
        <p:txBody>
          <a:bodyPr wrap="square" rtlCol="0">
            <a:spAutoFit/>
          </a:bodyPr>
          <a:lstStyle/>
          <a:p>
            <a:pPr algn="justLow"/>
            <a:r>
              <a:rPr lang="en-CA" sz="2000" b="1" dirty="0">
                <a:latin typeface="Times New Roman" panose="02020603050405020304" pitchFamily="18" charset="0"/>
                <a:cs typeface="Times New Roman" panose="02020603050405020304" pitchFamily="18" charset="0"/>
              </a:rPr>
              <a:t>Put slide in </a:t>
            </a:r>
            <a:r>
              <a:rPr lang="en-CA" sz="2000" b="1" dirty="0">
                <a:solidFill>
                  <a:srgbClr val="FF0000"/>
                </a:solidFill>
                <a:latin typeface="Times New Roman" panose="02020603050405020304" pitchFamily="18" charset="0"/>
                <a:cs typeface="Times New Roman" panose="02020603050405020304" pitchFamily="18" charset="0"/>
              </a:rPr>
              <a:t>slide show </a:t>
            </a:r>
            <a:r>
              <a:rPr lang="en-CA" sz="2000" b="1" dirty="0">
                <a:latin typeface="Times New Roman" panose="02020603050405020304" pitchFamily="18" charset="0"/>
                <a:cs typeface="Times New Roman" panose="02020603050405020304" pitchFamily="18" charset="0"/>
              </a:rPr>
              <a:t>mode</a:t>
            </a:r>
            <a:r>
              <a:rPr lang="en-CA" sz="2000" b="1" dirty="0">
                <a:solidFill>
                  <a:srgbClr val="FF0000"/>
                </a:solidFill>
                <a:latin typeface="Times New Roman" panose="02020603050405020304" pitchFamily="18" charset="0"/>
                <a:cs typeface="Times New Roman" panose="02020603050405020304" pitchFamily="18" charset="0"/>
              </a:rPr>
              <a:t> </a:t>
            </a:r>
            <a:r>
              <a:rPr lang="en-CA" sz="2000" b="1" dirty="0">
                <a:latin typeface="Times New Roman" panose="02020603050405020304" pitchFamily="18" charset="0"/>
                <a:cs typeface="Times New Roman" panose="02020603050405020304" pitchFamily="18" charset="0"/>
              </a:rPr>
              <a:t>and click to see the Cloud Phase image blinking with the </a:t>
            </a:r>
            <a:r>
              <a:rPr lang="en-CA" sz="2000" b="1" dirty="0" smtClean="0">
                <a:latin typeface="Times New Roman" panose="02020603050405020304" pitchFamily="18" charset="0"/>
                <a:cs typeface="Times New Roman" panose="02020603050405020304" pitchFamily="18" charset="0"/>
              </a:rPr>
              <a:t>BTD</a:t>
            </a:r>
            <a:r>
              <a:rPr lang="en-CA" sz="2000" b="1" baseline="-25000" dirty="0" smtClean="0">
                <a:latin typeface="Times New Roman" panose="02020603050405020304" pitchFamily="18" charset="0"/>
                <a:cs typeface="Times New Roman" panose="02020603050405020304" pitchFamily="18" charset="0"/>
              </a:rPr>
              <a:t>11-12</a:t>
            </a:r>
            <a:r>
              <a:rPr lang="en-CA" sz="2000" b="1" dirty="0" smtClean="0">
                <a:latin typeface="Times New Roman" panose="02020603050405020304" pitchFamily="18" charset="0"/>
                <a:cs typeface="Times New Roman" panose="02020603050405020304" pitchFamily="18" charset="0"/>
              </a:rPr>
              <a:t> image</a:t>
            </a:r>
            <a:r>
              <a:rPr lang="en-CA" sz="2000" b="1" dirty="0">
                <a:latin typeface="Times New Roman" panose="02020603050405020304" pitchFamily="18" charset="0"/>
                <a:cs typeface="Times New Roman" panose="02020603050405020304" pitchFamily="18" charset="0"/>
              </a:rPr>
              <a:t>.</a:t>
            </a:r>
          </a:p>
        </p:txBody>
      </p:sp>
      <p:sp>
        <p:nvSpPr>
          <p:cNvPr id="23" name="TextBox 22">
            <a:extLst>
              <a:ext uri="{FF2B5EF4-FFF2-40B4-BE49-F238E27FC236}">
                <a16:creationId xmlns:a16="http://schemas.microsoft.com/office/drawing/2014/main" id="{24C40FCC-BC1F-43F8-9B29-7320A6DAA810}"/>
              </a:ext>
            </a:extLst>
          </p:cNvPr>
          <p:cNvSpPr txBox="1"/>
          <p:nvPr/>
        </p:nvSpPr>
        <p:spPr>
          <a:xfrm>
            <a:off x="3281188" y="6237263"/>
            <a:ext cx="3260829" cy="246221"/>
          </a:xfrm>
          <a:prstGeom prst="rect">
            <a:avLst/>
          </a:prstGeom>
          <a:noFill/>
          <a:ln w="19050">
            <a:solidFill>
              <a:srgbClr val="FF0000"/>
            </a:solidFill>
            <a:prstDash val="dash"/>
          </a:ln>
        </p:spPr>
        <p:txBody>
          <a:bodyPr wrap="none" rtlCol="0">
            <a:spAutoFit/>
          </a:bodyPr>
          <a:lstStyle/>
          <a:p>
            <a:r>
              <a:rPr lang="en-CA" sz="1000" b="1" dirty="0">
                <a:solidFill>
                  <a:srgbClr val="FF0000"/>
                </a:solidFill>
                <a:latin typeface="Times New Roman" panose="02020603050405020304" pitchFamily="18" charset="0"/>
                <a:cs typeface="Times New Roman" panose="02020603050405020304" pitchFamily="18" charset="0"/>
              </a:rPr>
              <a:t>position of the red broken line MISR frame of figure </a:t>
            </a:r>
            <a:r>
              <a:rPr lang="en-CA" sz="1000" b="1" dirty="0" smtClean="0">
                <a:solidFill>
                  <a:srgbClr val="FF0000"/>
                </a:solidFill>
                <a:latin typeface="Times New Roman" panose="02020603050405020304" pitchFamily="18" charset="0"/>
                <a:cs typeface="Times New Roman" panose="02020603050405020304" pitchFamily="18" charset="0"/>
              </a:rPr>
              <a:t>S4 </a:t>
            </a:r>
            <a:endParaRPr lang="en-US" sz="1000" b="1" dirty="0">
              <a:solidFill>
                <a:srgbClr val="FF0000"/>
              </a:solidFill>
              <a:latin typeface="Times New Roman" panose="02020603050405020304" pitchFamily="18" charset="0"/>
              <a:cs typeface="Times New Roman" panose="02020603050405020304" pitchFamily="18" charset="0"/>
            </a:endParaRPr>
          </a:p>
        </p:txBody>
      </p:sp>
      <p:sp>
        <p:nvSpPr>
          <p:cNvPr id="21" name="Rectangle 20">
            <a:extLst>
              <a:ext uri="{FF2B5EF4-FFF2-40B4-BE49-F238E27FC236}">
                <a16:creationId xmlns:a16="http://schemas.microsoft.com/office/drawing/2014/main" id="{7E9E2600-25FA-4CB7-8EA4-2B200C92E087}"/>
              </a:ext>
            </a:extLst>
          </p:cNvPr>
          <p:cNvSpPr/>
          <p:nvPr/>
        </p:nvSpPr>
        <p:spPr>
          <a:xfrm rot="2653259">
            <a:off x="4218395" y="4681718"/>
            <a:ext cx="774431" cy="532673"/>
          </a:xfrm>
          <a:prstGeom prst="rect">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p:cNvSpPr txBox="1"/>
          <p:nvPr/>
        </p:nvSpPr>
        <p:spPr>
          <a:xfrm>
            <a:off x="0" y="6496979"/>
            <a:ext cx="1204176" cy="369332"/>
          </a:xfrm>
          <a:prstGeom prst="rect">
            <a:avLst/>
          </a:prstGeom>
          <a:noFill/>
        </p:spPr>
        <p:txBody>
          <a:bodyPr wrap="none" rtlCol="0">
            <a:spAutoFit/>
          </a:bodyPr>
          <a:lstStyle/>
          <a:p>
            <a:r>
              <a:rPr lang="en-CA" dirty="0">
                <a:latin typeface="Times New Roman" panose="02020603050405020304" pitchFamily="18" charset="0"/>
                <a:cs typeface="Times New Roman" panose="02020603050405020304" pitchFamily="18" charset="0"/>
              </a:rPr>
              <a:t>Figure </a:t>
            </a:r>
            <a:r>
              <a:rPr lang="en-CA" dirty="0" smtClean="0">
                <a:latin typeface="Times New Roman" panose="02020603050405020304" pitchFamily="18" charset="0"/>
                <a:cs typeface="Times New Roman" panose="02020603050405020304" pitchFamily="18" charset="0"/>
              </a:rPr>
              <a:t>S3b</a:t>
            </a:r>
            <a:endParaRPr lang="en-CA"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74444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mph" presetSubtype="0" repeatCount="indefinite" fill="hold" nodeType="clickEffect">
                                  <p:stCondLst>
                                    <p:cond delay="0"/>
                                  </p:stCondLst>
                                  <p:endCondLst>
                                    <p:cond evt="onNext" delay="0">
                                      <p:tgtEl>
                                        <p:sldTgt/>
                                      </p:tgtEl>
                                    </p:cond>
                                  </p:endCondLst>
                                  <p:childTnLst>
                                    <p:anim calcmode="discrete" valueType="str">
                                      <p:cBhvr>
                                        <p:cTn id="6" dur="3000" fill="hold"/>
                                        <p:tgtEl>
                                          <p:spTgt spid="6"/>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12E76FD6-3D25-4FCF-BFFD-07F5CC540C94}"/>
              </a:ext>
            </a:extLst>
          </p:cNvPr>
          <p:cNvPicPr>
            <a:picLocks noChangeAspect="1"/>
          </p:cNvPicPr>
          <p:nvPr/>
        </p:nvPicPr>
        <p:blipFill rotWithShape="1">
          <a:blip r:embed="rId3"/>
          <a:srcRect l="2361" t="869" r="825" b="1206"/>
          <a:stretch/>
        </p:blipFill>
        <p:spPr>
          <a:xfrm rot="1243097">
            <a:off x="2750628" y="1128469"/>
            <a:ext cx="6484425" cy="4592759"/>
          </a:xfrm>
          <a:prstGeom prst="rect">
            <a:avLst/>
          </a:prstGeom>
        </p:spPr>
      </p:pic>
      <p:pic>
        <p:nvPicPr>
          <p:cNvPr id="5" name="Picture 4">
            <a:extLst>
              <a:ext uri="{FF2B5EF4-FFF2-40B4-BE49-F238E27FC236}">
                <a16:creationId xmlns:a16="http://schemas.microsoft.com/office/drawing/2014/main" id="{4F8A0375-0EDE-4E53-A85B-9108E12B7DFF}"/>
              </a:ext>
            </a:extLst>
          </p:cNvPr>
          <p:cNvPicPr>
            <a:picLocks noChangeAspect="1"/>
          </p:cNvPicPr>
          <p:nvPr/>
        </p:nvPicPr>
        <p:blipFill>
          <a:blip r:embed="rId4">
            <a:clrChange>
              <a:clrFrom>
                <a:srgbClr val="000000"/>
              </a:clrFrom>
              <a:clrTo>
                <a:srgbClr val="000000">
                  <a:alpha val="0"/>
                </a:srgbClr>
              </a:clrTo>
            </a:clrChange>
            <a:extLst>
              <a:ext uri="{28A0092B-C50C-407E-A947-70E740481C1C}">
                <a14:useLocalDpi xmlns:a14="http://schemas.microsoft.com/office/drawing/2010/main" val="0"/>
              </a:ext>
            </a:extLst>
          </a:blip>
          <a:stretch>
            <a:fillRect/>
          </a:stretch>
        </p:blipFill>
        <p:spPr>
          <a:xfrm>
            <a:off x="2038961" y="0"/>
            <a:ext cx="8114078" cy="6858000"/>
          </a:xfrm>
          <a:prstGeom prst="rect">
            <a:avLst/>
          </a:prstGeom>
        </p:spPr>
      </p:pic>
      <p:pic>
        <p:nvPicPr>
          <p:cNvPr id="10" name="Picture 9" descr="A close up of a map&#10;&#10;Description automatically generated">
            <a:extLst>
              <a:ext uri="{FF2B5EF4-FFF2-40B4-BE49-F238E27FC236}">
                <a16:creationId xmlns:a16="http://schemas.microsoft.com/office/drawing/2014/main" id="{ECBA1B79-5671-407B-B4BD-04DDABCA3C1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03" y="1479550"/>
            <a:ext cx="2052924" cy="3898900"/>
          </a:xfrm>
          <a:prstGeom prst="rect">
            <a:avLst/>
          </a:prstGeom>
        </p:spPr>
      </p:pic>
      <p:sp>
        <p:nvSpPr>
          <p:cNvPr id="11" name="Rectangle 10">
            <a:extLst>
              <a:ext uri="{FF2B5EF4-FFF2-40B4-BE49-F238E27FC236}">
                <a16:creationId xmlns:a16="http://schemas.microsoft.com/office/drawing/2014/main" id="{6E7CB73D-E37C-4326-9AC8-651F526F35A8}"/>
              </a:ext>
            </a:extLst>
          </p:cNvPr>
          <p:cNvSpPr/>
          <p:nvPr/>
        </p:nvSpPr>
        <p:spPr>
          <a:xfrm rot="1763386">
            <a:off x="355946" y="3664605"/>
            <a:ext cx="717809" cy="358297"/>
          </a:xfrm>
          <a:prstGeom prst="rect">
            <a:avLst/>
          </a:prstGeom>
          <a:noFill/>
          <a:ln w="28575">
            <a:solidFill>
              <a:srgbClr val="FF0000"/>
            </a:solidFill>
            <a:prstDash val="dash"/>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2" name="Star: 5 Points 1">
            <a:extLst>
              <a:ext uri="{FF2B5EF4-FFF2-40B4-BE49-F238E27FC236}">
                <a16:creationId xmlns:a16="http://schemas.microsoft.com/office/drawing/2014/main" id="{D4902167-214B-4C9E-91A6-D91F40AA4CA4}"/>
              </a:ext>
            </a:extLst>
          </p:cNvPr>
          <p:cNvSpPr/>
          <p:nvPr/>
        </p:nvSpPr>
        <p:spPr>
          <a:xfrm>
            <a:off x="9825066" y="2432507"/>
            <a:ext cx="170343" cy="148283"/>
          </a:xfrm>
          <a:prstGeom prst="star5">
            <a:avLst/>
          </a:prstGeom>
          <a:solidFill>
            <a:srgbClr val="FFFF00"/>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0" y="6496979"/>
            <a:ext cx="1088760" cy="369332"/>
          </a:xfrm>
          <a:prstGeom prst="rect">
            <a:avLst/>
          </a:prstGeom>
          <a:noFill/>
        </p:spPr>
        <p:txBody>
          <a:bodyPr wrap="none" rtlCol="0">
            <a:spAutoFit/>
          </a:bodyPr>
          <a:lstStyle/>
          <a:p>
            <a:r>
              <a:rPr lang="en-CA" dirty="0">
                <a:latin typeface="Times New Roman" panose="02020603050405020304" pitchFamily="18" charset="0"/>
                <a:cs typeface="Times New Roman" panose="02020603050405020304" pitchFamily="18" charset="0"/>
              </a:rPr>
              <a:t>Figure </a:t>
            </a:r>
            <a:r>
              <a:rPr lang="en-CA" dirty="0" smtClean="0">
                <a:latin typeface="Times New Roman" panose="02020603050405020304" pitchFamily="18" charset="0"/>
                <a:cs typeface="Times New Roman" panose="02020603050405020304" pitchFamily="18" charset="0"/>
              </a:rPr>
              <a:t>S4</a:t>
            </a:r>
            <a:endParaRPr lang="en-CA" dirty="0">
              <a:latin typeface="Times New Roman" panose="02020603050405020304" pitchFamily="18" charset="0"/>
              <a:cs typeface="Times New Roman" panose="02020603050405020304" pitchFamily="18" charset="0"/>
            </a:endParaRPr>
          </a:p>
        </p:txBody>
      </p:sp>
      <p:pic>
        <p:nvPicPr>
          <p:cNvPr id="19" name="Picture 18">
            <a:extLst>
              <a:ext uri="{FF2B5EF4-FFF2-40B4-BE49-F238E27FC236}">
                <a16:creationId xmlns:a16="http://schemas.microsoft.com/office/drawing/2014/main" id="{FA564B94-C2F8-4624-A61E-5BD7DE4A9B11}"/>
              </a:ext>
            </a:extLst>
          </p:cNvPr>
          <p:cNvPicPr>
            <a:picLocks noChangeAspect="1"/>
          </p:cNvPicPr>
          <p:nvPr/>
        </p:nvPicPr>
        <p:blipFill>
          <a:blip r:embed="rId6"/>
          <a:stretch>
            <a:fillRect/>
          </a:stretch>
        </p:blipFill>
        <p:spPr>
          <a:xfrm>
            <a:off x="10143514" y="2087541"/>
            <a:ext cx="762000" cy="2847975"/>
          </a:xfrm>
          <a:prstGeom prst="rect">
            <a:avLst/>
          </a:prstGeom>
        </p:spPr>
      </p:pic>
      <p:sp>
        <p:nvSpPr>
          <p:cNvPr id="12" name="Rectangle 11">
            <a:extLst>
              <a:ext uri="{FF2B5EF4-FFF2-40B4-BE49-F238E27FC236}">
                <a16:creationId xmlns:a16="http://schemas.microsoft.com/office/drawing/2014/main" id="{16620707-32F1-4F9D-AB05-9F0575F89A5C}"/>
              </a:ext>
            </a:extLst>
          </p:cNvPr>
          <p:cNvSpPr/>
          <p:nvPr/>
        </p:nvSpPr>
        <p:spPr>
          <a:xfrm rot="1252789">
            <a:off x="2672993" y="1170474"/>
            <a:ext cx="6827236" cy="4596365"/>
          </a:xfrm>
          <a:prstGeom prst="rect">
            <a:avLst/>
          </a:prstGeom>
          <a:noFill/>
          <a:ln w="19050">
            <a:solidFill>
              <a:srgbClr val="FF0000"/>
            </a:solidFill>
            <a:prstDash val="dash"/>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14" name="Star: 5 Points 14">
            <a:extLst>
              <a:ext uri="{FF2B5EF4-FFF2-40B4-BE49-F238E27FC236}">
                <a16:creationId xmlns:a16="http://schemas.microsoft.com/office/drawing/2014/main" id="{460A333E-39DD-481B-8D96-DC61F1B9C4EB}"/>
              </a:ext>
            </a:extLst>
          </p:cNvPr>
          <p:cNvSpPr/>
          <p:nvPr/>
        </p:nvSpPr>
        <p:spPr>
          <a:xfrm>
            <a:off x="3708064" y="6324197"/>
            <a:ext cx="170343" cy="148283"/>
          </a:xfrm>
          <a:prstGeom prst="star5">
            <a:avLst/>
          </a:prstGeom>
          <a:solidFill>
            <a:srgbClr val="FFFF00"/>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805D84D-81E5-4C77-A37A-4F10E701E689}"/>
              </a:ext>
            </a:extLst>
          </p:cNvPr>
          <p:cNvSpPr txBox="1"/>
          <p:nvPr/>
        </p:nvSpPr>
        <p:spPr>
          <a:xfrm>
            <a:off x="2321896" y="6213673"/>
            <a:ext cx="1358064" cy="369332"/>
          </a:xfrm>
          <a:prstGeom prst="rect">
            <a:avLst/>
          </a:prstGeom>
          <a:noFill/>
        </p:spPr>
        <p:txBody>
          <a:bodyPr wrap="none" rtlCol="0">
            <a:spAutoFit/>
          </a:bodyPr>
          <a:lstStyle/>
          <a:p>
            <a:r>
              <a:rPr lang="en-US" b="1" dirty="0">
                <a:latin typeface="Times New Roman" panose="02020603050405020304" pitchFamily="18" charset="0"/>
                <a:cs typeface="Times New Roman" panose="02020603050405020304" pitchFamily="18" charset="0"/>
              </a:rPr>
              <a:t>Initial point</a:t>
            </a:r>
          </a:p>
        </p:txBody>
      </p:sp>
    </p:spTree>
    <p:extLst>
      <p:ext uri="{BB962C8B-B14F-4D97-AF65-F5344CB8AC3E}">
        <p14:creationId xmlns:p14="http://schemas.microsoft.com/office/powerpoint/2010/main" val="2020452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mph" presetSubtype="0" repeatCount="indefinite" fill="hold" nodeType="clickEffect">
                                  <p:stCondLst>
                                    <p:cond delay="0"/>
                                  </p:stCondLst>
                                  <p:endCondLst>
                                    <p:cond evt="onNext" delay="0">
                                      <p:tgtEl>
                                        <p:sldTgt/>
                                      </p:tgtEl>
                                    </p:cond>
                                  </p:endCondLst>
                                  <p:childTnLst>
                                    <p:anim calcmode="discrete" valueType="str">
                                      <p:cBhvr>
                                        <p:cTn id="6" dur="3000" fill="hold"/>
                                        <p:tgtEl>
                                          <p:spTgt spid="5"/>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496979"/>
            <a:ext cx="1088760" cy="369332"/>
          </a:xfrm>
          <a:prstGeom prst="rect">
            <a:avLst/>
          </a:prstGeom>
          <a:noFill/>
        </p:spPr>
        <p:txBody>
          <a:bodyPr wrap="none" rtlCol="0">
            <a:spAutoFit/>
          </a:bodyPr>
          <a:lstStyle/>
          <a:p>
            <a:r>
              <a:rPr lang="en-CA" dirty="0">
                <a:latin typeface="Times New Roman" panose="02020603050405020304" pitchFamily="18" charset="0"/>
                <a:cs typeface="Times New Roman" panose="02020603050405020304" pitchFamily="18" charset="0"/>
              </a:rPr>
              <a:t>Figure </a:t>
            </a:r>
            <a:r>
              <a:rPr lang="en-CA" dirty="0" smtClean="0">
                <a:latin typeface="Times New Roman" panose="02020603050405020304" pitchFamily="18" charset="0"/>
                <a:cs typeface="Times New Roman" panose="02020603050405020304" pitchFamily="18" charset="0"/>
              </a:rPr>
              <a:t>S5</a:t>
            </a:r>
            <a:endParaRPr lang="en-CA" dirty="0">
              <a:latin typeface="Times New Roman" panose="02020603050405020304" pitchFamily="18" charset="0"/>
              <a:cs typeface="Times New Roman" panose="02020603050405020304" pitchFamily="18" charset="0"/>
            </a:endParaRPr>
          </a:p>
        </p:txBody>
      </p:sp>
      <p:pic>
        <p:nvPicPr>
          <p:cNvPr id="5" name="Picture 4" descr="Chart, surface chart&#10;&#10;Description automatically generated">
            <a:extLst>
              <a:ext uri="{FF2B5EF4-FFF2-40B4-BE49-F238E27FC236}">
                <a16:creationId xmlns:a16="http://schemas.microsoft.com/office/drawing/2014/main" id="{32A49B2B-704A-408A-8DF2-C728B7351AE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714" r="6643"/>
          <a:stretch/>
        </p:blipFill>
        <p:spPr>
          <a:xfrm>
            <a:off x="1288868" y="-3329"/>
            <a:ext cx="9614263" cy="6861329"/>
          </a:xfrm>
          <a:prstGeom prst="rect">
            <a:avLst/>
          </a:prstGeom>
        </p:spPr>
      </p:pic>
      <p:sp>
        <p:nvSpPr>
          <p:cNvPr id="3" name="Rectangle 2">
            <a:extLst>
              <a:ext uri="{FF2B5EF4-FFF2-40B4-BE49-F238E27FC236}">
                <a16:creationId xmlns:a16="http://schemas.microsoft.com/office/drawing/2014/main" id="{85501699-99E8-4007-B3F3-A9C084C61744}"/>
              </a:ext>
            </a:extLst>
          </p:cNvPr>
          <p:cNvSpPr/>
          <p:nvPr/>
        </p:nvSpPr>
        <p:spPr>
          <a:xfrm>
            <a:off x="4302034" y="269965"/>
            <a:ext cx="121921" cy="2612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F6E8E412-1B31-424A-A0CE-7F9869DBCC05}"/>
              </a:ext>
            </a:extLst>
          </p:cNvPr>
          <p:cNvSpPr/>
          <p:nvPr/>
        </p:nvSpPr>
        <p:spPr>
          <a:xfrm>
            <a:off x="4214949" y="139338"/>
            <a:ext cx="330925" cy="48767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00" b="1" dirty="0">
                <a:solidFill>
                  <a:schemeClr val="tx1"/>
                </a:solidFill>
              </a:rPr>
              <a:t>3</a:t>
            </a:r>
          </a:p>
        </p:txBody>
      </p:sp>
    </p:spTree>
    <p:extLst>
      <p:ext uri="{BB962C8B-B14F-4D97-AF65-F5344CB8AC3E}">
        <p14:creationId xmlns:p14="http://schemas.microsoft.com/office/powerpoint/2010/main" val="149484382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Chart&#10;&#10;Description automatically generated">
            <a:extLst>
              <a:ext uri="{FF2B5EF4-FFF2-40B4-BE49-F238E27FC236}">
                <a16:creationId xmlns:a16="http://schemas.microsoft.com/office/drawing/2014/main" id="{5FAF5C07-A519-4BA4-8D21-51F2710AB87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 y="189044"/>
            <a:ext cx="9866232" cy="6345936"/>
          </a:xfrm>
          <a:prstGeom prst="rect">
            <a:avLst/>
          </a:prstGeom>
        </p:spPr>
      </p:pic>
      <p:sp>
        <p:nvSpPr>
          <p:cNvPr id="10" name="TextBox 9">
            <a:extLst>
              <a:ext uri="{FF2B5EF4-FFF2-40B4-BE49-F238E27FC236}">
                <a16:creationId xmlns:a16="http://schemas.microsoft.com/office/drawing/2014/main" id="{147027E8-37BC-46A0-882F-71215FEECC44}"/>
              </a:ext>
            </a:extLst>
          </p:cNvPr>
          <p:cNvSpPr txBox="1"/>
          <p:nvPr/>
        </p:nvSpPr>
        <p:spPr>
          <a:xfrm>
            <a:off x="867194" y="6281535"/>
            <a:ext cx="8323120" cy="400110"/>
          </a:xfrm>
          <a:prstGeom prst="rect">
            <a:avLst/>
          </a:prstGeom>
          <a:noFill/>
        </p:spPr>
        <p:txBody>
          <a:bodyPr wrap="square" rtlCol="0">
            <a:spAutoFit/>
          </a:bodyPr>
          <a:lstStyle/>
          <a:p>
            <a:pPr algn="ctr"/>
            <a:r>
              <a:rPr lang="en-CA" sz="2000" b="1" dirty="0">
                <a:latin typeface="Times New Roman" panose="02020603050405020304" pitchFamily="18" charset="0"/>
                <a:cs typeface="Times New Roman" panose="02020603050405020304" pitchFamily="18" charset="0"/>
              </a:rPr>
              <a:t>Please see this slide in </a:t>
            </a:r>
            <a:r>
              <a:rPr lang="en-CA" sz="2000" b="1" dirty="0">
                <a:solidFill>
                  <a:srgbClr val="FF0000"/>
                </a:solidFill>
                <a:latin typeface="Times New Roman" panose="02020603050405020304" pitchFamily="18" charset="0"/>
                <a:cs typeface="Times New Roman" panose="02020603050405020304" pitchFamily="18" charset="0"/>
              </a:rPr>
              <a:t>slide show </a:t>
            </a:r>
            <a:r>
              <a:rPr lang="en-CA" sz="2000" b="1" dirty="0">
                <a:latin typeface="Times New Roman" panose="02020603050405020304" pitchFamily="18" charset="0"/>
                <a:cs typeface="Times New Roman" panose="02020603050405020304" pitchFamily="18" charset="0"/>
              </a:rPr>
              <a:t>mode</a:t>
            </a:r>
            <a:r>
              <a:rPr lang="en-CA" sz="2000" b="1" dirty="0">
                <a:solidFill>
                  <a:srgbClr val="FF0000"/>
                </a:solidFill>
                <a:latin typeface="Times New Roman" panose="02020603050405020304" pitchFamily="18" charset="0"/>
                <a:cs typeface="Times New Roman" panose="02020603050405020304" pitchFamily="18" charset="0"/>
              </a:rPr>
              <a:t> </a:t>
            </a:r>
            <a:r>
              <a:rPr lang="en-CA" sz="2000" b="1" dirty="0">
                <a:latin typeface="Times New Roman" panose="02020603050405020304" pitchFamily="18" charset="0"/>
                <a:cs typeface="Times New Roman" panose="02020603050405020304" pitchFamily="18" charset="0"/>
              </a:rPr>
              <a:t>and wait for animation to begin</a:t>
            </a:r>
            <a:endParaRPr lang="en-US" sz="2400" b="1" dirty="0">
              <a:latin typeface="Times New Roman" panose="02020603050405020304" pitchFamily="18" charset="0"/>
              <a:cs typeface="Times New Roman" panose="02020603050405020304" pitchFamily="18" charset="0"/>
            </a:endParaRPr>
          </a:p>
        </p:txBody>
      </p:sp>
      <p:sp>
        <p:nvSpPr>
          <p:cNvPr id="11" name="TextBox 10">
            <a:extLst>
              <a:ext uri="{FF2B5EF4-FFF2-40B4-BE49-F238E27FC236}">
                <a16:creationId xmlns:a16="http://schemas.microsoft.com/office/drawing/2014/main" id="{633D7CE0-5315-4C8F-9180-8502CF40766F}"/>
              </a:ext>
            </a:extLst>
          </p:cNvPr>
          <p:cNvSpPr txBox="1"/>
          <p:nvPr/>
        </p:nvSpPr>
        <p:spPr>
          <a:xfrm>
            <a:off x="9079930" y="6550223"/>
            <a:ext cx="2323200" cy="307777"/>
          </a:xfrm>
          <a:prstGeom prst="rect">
            <a:avLst/>
          </a:prstGeom>
          <a:noFill/>
        </p:spPr>
        <p:txBody>
          <a:bodyPr wrap="none" rtlCol="0">
            <a:spAutoFit/>
          </a:bodyPr>
          <a:lstStyle/>
          <a:p>
            <a:r>
              <a:rPr lang="en-CA" sz="1400" i="1" dirty="0">
                <a:hlinkClick r:id="rId4"/>
              </a:rPr>
              <a:t>Source of temperature profile</a:t>
            </a:r>
            <a:endParaRPr lang="en-CA" sz="1400" i="1" dirty="0"/>
          </a:p>
        </p:txBody>
      </p:sp>
      <p:sp>
        <p:nvSpPr>
          <p:cNvPr id="12" name="TextBox 11">
            <a:extLst>
              <a:ext uri="{FF2B5EF4-FFF2-40B4-BE49-F238E27FC236}">
                <a16:creationId xmlns:a16="http://schemas.microsoft.com/office/drawing/2014/main" id="{B80CBD0F-868E-4128-A503-B93E648D7E79}"/>
              </a:ext>
            </a:extLst>
          </p:cNvPr>
          <p:cNvSpPr txBox="1"/>
          <p:nvPr/>
        </p:nvSpPr>
        <p:spPr>
          <a:xfrm>
            <a:off x="0" y="6496979"/>
            <a:ext cx="1088760" cy="369332"/>
          </a:xfrm>
          <a:prstGeom prst="rect">
            <a:avLst/>
          </a:prstGeom>
          <a:noFill/>
        </p:spPr>
        <p:txBody>
          <a:bodyPr wrap="none" rtlCol="0">
            <a:spAutoFit/>
          </a:bodyPr>
          <a:lstStyle/>
          <a:p>
            <a:r>
              <a:rPr lang="en-CA" dirty="0">
                <a:latin typeface="Times New Roman" panose="02020603050405020304" pitchFamily="18" charset="0"/>
                <a:cs typeface="Times New Roman" panose="02020603050405020304" pitchFamily="18" charset="0"/>
              </a:rPr>
              <a:t>Figure </a:t>
            </a:r>
            <a:r>
              <a:rPr lang="en-CA" dirty="0" smtClean="0">
                <a:latin typeface="Times New Roman" panose="02020603050405020304" pitchFamily="18" charset="0"/>
                <a:cs typeface="Times New Roman" panose="02020603050405020304" pitchFamily="18" charset="0"/>
              </a:rPr>
              <a:t>S6</a:t>
            </a:r>
            <a:endParaRPr lang="en-CA" dirty="0">
              <a:latin typeface="Times New Roman" panose="02020603050405020304" pitchFamily="18" charset="0"/>
              <a:cs typeface="Times New Roman" panose="02020603050405020304" pitchFamily="18" charset="0"/>
            </a:endParaRPr>
          </a:p>
        </p:txBody>
      </p:sp>
      <p:sp>
        <p:nvSpPr>
          <p:cNvPr id="2" name="Freeform: Shape 1">
            <a:extLst>
              <a:ext uri="{FF2B5EF4-FFF2-40B4-BE49-F238E27FC236}">
                <a16:creationId xmlns:a16="http://schemas.microsoft.com/office/drawing/2014/main" id="{65731B12-D5DA-4351-97CD-A87D1D5B1F98}"/>
              </a:ext>
            </a:extLst>
          </p:cNvPr>
          <p:cNvSpPr/>
          <p:nvPr/>
        </p:nvSpPr>
        <p:spPr>
          <a:xfrm>
            <a:off x="8622792" y="1289538"/>
            <a:ext cx="2162439" cy="505151"/>
          </a:xfrm>
          <a:custGeom>
            <a:avLst/>
            <a:gdLst>
              <a:gd name="connsiteX0" fmla="*/ 11723 w 1863969"/>
              <a:gd name="connsiteY0" fmla="*/ 386862 h 726831"/>
              <a:gd name="connsiteX1" fmla="*/ 0 w 1863969"/>
              <a:gd name="connsiteY1" fmla="*/ 0 h 726831"/>
              <a:gd name="connsiteX2" fmla="*/ 1852246 w 1863969"/>
              <a:gd name="connsiteY2" fmla="*/ 0 h 726831"/>
              <a:gd name="connsiteX3" fmla="*/ 1863969 w 1863969"/>
              <a:gd name="connsiteY3" fmla="*/ 726831 h 726831"/>
            </a:gdLst>
            <a:ahLst/>
            <a:cxnLst>
              <a:cxn ang="0">
                <a:pos x="connsiteX0" y="connsiteY0"/>
              </a:cxn>
              <a:cxn ang="0">
                <a:pos x="connsiteX1" y="connsiteY1"/>
              </a:cxn>
              <a:cxn ang="0">
                <a:pos x="connsiteX2" y="connsiteY2"/>
              </a:cxn>
              <a:cxn ang="0">
                <a:pos x="connsiteX3" y="connsiteY3"/>
              </a:cxn>
            </a:cxnLst>
            <a:rect l="l" t="t" r="r" b="b"/>
            <a:pathLst>
              <a:path w="1863969" h="726831">
                <a:moveTo>
                  <a:pt x="11723" y="386862"/>
                </a:moveTo>
                <a:lnTo>
                  <a:pt x="0" y="0"/>
                </a:lnTo>
                <a:lnTo>
                  <a:pt x="1852246" y="0"/>
                </a:lnTo>
                <a:lnTo>
                  <a:pt x="1863969" y="726831"/>
                </a:lnTo>
              </a:path>
            </a:pathLst>
          </a:custGeom>
          <a:noFill/>
          <a:ln w="50800">
            <a:solidFill>
              <a:schemeClr val="bg1">
                <a:lumMod val="75000"/>
              </a:schemeClr>
            </a:solidFill>
            <a:head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aphicFrame>
        <p:nvGraphicFramePr>
          <p:cNvPr id="8" name="Chart 7">
            <a:extLst>
              <a:ext uri="{FF2B5EF4-FFF2-40B4-BE49-F238E27FC236}">
                <a16:creationId xmlns:a16="http://schemas.microsoft.com/office/drawing/2014/main" id="{258E90B7-FE37-4EDC-90A7-E42271FF9153}"/>
              </a:ext>
            </a:extLst>
          </p:cNvPr>
          <p:cNvGraphicFramePr>
            <a:graphicFrameLocks/>
          </p:cNvGraphicFramePr>
          <p:nvPr>
            <p:extLst>
              <p:ext uri="{D42A27DB-BD31-4B8C-83A1-F6EECF244321}">
                <p14:modId xmlns:p14="http://schemas.microsoft.com/office/powerpoint/2010/main" val="2209254427"/>
              </p:ext>
            </p:extLst>
          </p:nvPr>
        </p:nvGraphicFramePr>
        <p:xfrm>
          <a:off x="9255002" y="1576733"/>
          <a:ext cx="2638425" cy="4242858"/>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3" name="Chart 12">
            <a:extLst>
              <a:ext uri="{FF2B5EF4-FFF2-40B4-BE49-F238E27FC236}">
                <a16:creationId xmlns:a16="http://schemas.microsoft.com/office/drawing/2014/main" id="{84EDA888-3708-4D21-9D8A-8D25BF444F44}"/>
              </a:ext>
            </a:extLst>
          </p:cNvPr>
          <p:cNvGraphicFramePr>
            <a:graphicFrameLocks/>
          </p:cNvGraphicFramePr>
          <p:nvPr>
            <p:extLst>
              <p:ext uri="{D42A27DB-BD31-4B8C-83A1-F6EECF244321}">
                <p14:modId xmlns:p14="http://schemas.microsoft.com/office/powerpoint/2010/main" val="2911610655"/>
              </p:ext>
            </p:extLst>
          </p:nvPr>
        </p:nvGraphicFramePr>
        <p:xfrm>
          <a:off x="4572000" y="1629508"/>
          <a:ext cx="2638425" cy="4242858"/>
        </p:xfrm>
        <a:graphic>
          <a:graphicData uri="http://schemas.openxmlformats.org/drawingml/2006/chart">
            <c:chart xmlns:c="http://schemas.openxmlformats.org/drawingml/2006/chart" xmlns:r="http://schemas.openxmlformats.org/officeDocument/2006/relationships" r:id="rId6"/>
          </a:graphicData>
        </a:graphic>
      </p:graphicFrame>
      <p:cxnSp>
        <p:nvCxnSpPr>
          <p:cNvPr id="14" name="Straight Connector 13">
            <a:extLst>
              <a:ext uri="{FF2B5EF4-FFF2-40B4-BE49-F238E27FC236}">
                <a16:creationId xmlns:a16="http://schemas.microsoft.com/office/drawing/2014/main" id="{29D1F9B7-9847-429B-BBF6-94F2B0F3E61D}"/>
              </a:ext>
            </a:extLst>
          </p:cNvPr>
          <p:cNvCxnSpPr/>
          <p:nvPr/>
        </p:nvCxnSpPr>
        <p:spPr>
          <a:xfrm>
            <a:off x="4956552" y="801243"/>
            <a:ext cx="0" cy="4942544"/>
          </a:xfrm>
          <a:prstGeom prst="line">
            <a:avLst/>
          </a:prstGeom>
          <a:ln>
            <a:solidFill>
              <a:schemeClr val="bg1"/>
            </a:solidFill>
            <a:prstDash val="lgDash"/>
          </a:ln>
        </p:spPr>
        <p:style>
          <a:lnRef idx="1">
            <a:schemeClr val="accent1"/>
          </a:lnRef>
          <a:fillRef idx="0">
            <a:schemeClr val="accent1"/>
          </a:fillRef>
          <a:effectRef idx="0">
            <a:schemeClr val="accent1"/>
          </a:effectRef>
          <a:fontRef idx="minor">
            <a:schemeClr val="tx1"/>
          </a:fontRef>
        </p:style>
      </p:cxnSp>
      <p:graphicFrame>
        <p:nvGraphicFramePr>
          <p:cNvPr id="15" name="Chart 14">
            <a:extLst>
              <a:ext uri="{FF2B5EF4-FFF2-40B4-BE49-F238E27FC236}">
                <a16:creationId xmlns:a16="http://schemas.microsoft.com/office/drawing/2014/main" id="{E082A48B-53EC-40EC-8491-BED0C7ED8FAA}"/>
              </a:ext>
            </a:extLst>
          </p:cNvPr>
          <p:cNvGraphicFramePr>
            <a:graphicFrameLocks/>
          </p:cNvGraphicFramePr>
          <p:nvPr>
            <p:extLst>
              <p:ext uri="{D42A27DB-BD31-4B8C-83A1-F6EECF244321}">
                <p14:modId xmlns:p14="http://schemas.microsoft.com/office/powerpoint/2010/main" val="3425075747"/>
              </p:ext>
            </p:extLst>
          </p:nvPr>
        </p:nvGraphicFramePr>
        <p:xfrm>
          <a:off x="1130910" y="1470991"/>
          <a:ext cx="2638425" cy="4289986"/>
        </p:xfrm>
        <a:graphic>
          <a:graphicData uri="http://schemas.openxmlformats.org/drawingml/2006/chart">
            <c:chart xmlns:c="http://schemas.openxmlformats.org/drawingml/2006/chart" xmlns:r="http://schemas.openxmlformats.org/officeDocument/2006/relationships" r:id="rId7"/>
          </a:graphicData>
        </a:graphic>
      </p:graphicFrame>
      <p:sp>
        <p:nvSpPr>
          <p:cNvPr id="16" name="Freeform: Shape 15">
            <a:extLst>
              <a:ext uri="{FF2B5EF4-FFF2-40B4-BE49-F238E27FC236}">
                <a16:creationId xmlns:a16="http://schemas.microsoft.com/office/drawing/2014/main" id="{2593AC12-ACCA-43FC-9AD1-6F8290DCCAA7}"/>
              </a:ext>
            </a:extLst>
          </p:cNvPr>
          <p:cNvSpPr/>
          <p:nvPr/>
        </p:nvSpPr>
        <p:spPr>
          <a:xfrm>
            <a:off x="1262270" y="1067858"/>
            <a:ext cx="1391478" cy="726831"/>
          </a:xfrm>
          <a:custGeom>
            <a:avLst/>
            <a:gdLst>
              <a:gd name="connsiteX0" fmla="*/ 11723 w 1863969"/>
              <a:gd name="connsiteY0" fmla="*/ 386862 h 726831"/>
              <a:gd name="connsiteX1" fmla="*/ 0 w 1863969"/>
              <a:gd name="connsiteY1" fmla="*/ 0 h 726831"/>
              <a:gd name="connsiteX2" fmla="*/ 1852246 w 1863969"/>
              <a:gd name="connsiteY2" fmla="*/ 0 h 726831"/>
              <a:gd name="connsiteX3" fmla="*/ 1863969 w 1863969"/>
              <a:gd name="connsiteY3" fmla="*/ 726831 h 726831"/>
            </a:gdLst>
            <a:ahLst/>
            <a:cxnLst>
              <a:cxn ang="0">
                <a:pos x="connsiteX0" y="connsiteY0"/>
              </a:cxn>
              <a:cxn ang="0">
                <a:pos x="connsiteX1" y="connsiteY1"/>
              </a:cxn>
              <a:cxn ang="0">
                <a:pos x="connsiteX2" y="connsiteY2"/>
              </a:cxn>
              <a:cxn ang="0">
                <a:pos x="connsiteX3" y="connsiteY3"/>
              </a:cxn>
            </a:cxnLst>
            <a:rect l="l" t="t" r="r" b="b"/>
            <a:pathLst>
              <a:path w="1863969" h="726831">
                <a:moveTo>
                  <a:pt x="11723" y="386862"/>
                </a:moveTo>
                <a:lnTo>
                  <a:pt x="0" y="0"/>
                </a:lnTo>
                <a:lnTo>
                  <a:pt x="1852246" y="0"/>
                </a:lnTo>
                <a:lnTo>
                  <a:pt x="1863969" y="726831"/>
                </a:lnTo>
              </a:path>
            </a:pathLst>
          </a:custGeom>
          <a:noFill/>
          <a:ln w="50800">
            <a:solidFill>
              <a:schemeClr val="bg1">
                <a:lumMod val="75000"/>
              </a:schemeClr>
            </a:solidFill>
            <a:head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aphicFrame>
        <p:nvGraphicFramePr>
          <p:cNvPr id="18" name="Chart 17">
            <a:extLst>
              <a:ext uri="{FF2B5EF4-FFF2-40B4-BE49-F238E27FC236}">
                <a16:creationId xmlns:a16="http://schemas.microsoft.com/office/drawing/2014/main" id="{27E38583-A1B7-4F41-B923-9BC7BD3ECE8D}"/>
              </a:ext>
            </a:extLst>
          </p:cNvPr>
          <p:cNvGraphicFramePr>
            <a:graphicFrameLocks/>
          </p:cNvGraphicFramePr>
          <p:nvPr>
            <p:extLst>
              <p:ext uri="{D42A27DB-BD31-4B8C-83A1-F6EECF244321}">
                <p14:modId xmlns:p14="http://schemas.microsoft.com/office/powerpoint/2010/main" val="2234779329"/>
              </p:ext>
            </p:extLst>
          </p:nvPr>
        </p:nvGraphicFramePr>
        <p:xfrm>
          <a:off x="936811" y="591522"/>
          <a:ext cx="8183886" cy="5403057"/>
        </p:xfrm>
        <a:graphic>
          <a:graphicData uri="http://schemas.openxmlformats.org/drawingml/2006/chart">
            <c:chart xmlns:c="http://schemas.openxmlformats.org/drawingml/2006/chart" xmlns:r="http://schemas.openxmlformats.org/officeDocument/2006/relationships" r:id="rId8"/>
          </a:graphicData>
        </a:graphic>
      </p:graphicFrame>
      <p:cxnSp>
        <p:nvCxnSpPr>
          <p:cNvPr id="4" name="Straight Connector 3">
            <a:extLst>
              <a:ext uri="{FF2B5EF4-FFF2-40B4-BE49-F238E27FC236}">
                <a16:creationId xmlns:a16="http://schemas.microsoft.com/office/drawing/2014/main" id="{F4D477D9-3C0D-481B-8F74-6D6F3673A030}"/>
              </a:ext>
            </a:extLst>
          </p:cNvPr>
          <p:cNvCxnSpPr/>
          <p:nvPr/>
        </p:nvCxnSpPr>
        <p:spPr>
          <a:xfrm>
            <a:off x="1262270" y="4824549"/>
            <a:ext cx="7992732" cy="0"/>
          </a:xfrm>
          <a:prstGeom prst="line">
            <a:avLst/>
          </a:prstGeom>
        </p:spPr>
        <p:style>
          <a:lnRef idx="1">
            <a:schemeClr val="accent1"/>
          </a:lnRef>
          <a:fillRef idx="0">
            <a:schemeClr val="accent1"/>
          </a:fillRef>
          <a:effectRef idx="0">
            <a:schemeClr val="accent1"/>
          </a:effectRef>
          <a:fontRef idx="minor">
            <a:schemeClr val="tx1"/>
          </a:fontRef>
        </p:style>
      </p:cxnSp>
      <p:sp>
        <p:nvSpPr>
          <p:cNvPr id="20" name="Freeform: Shape 18">
            <a:extLst>
              <a:ext uri="{FF2B5EF4-FFF2-40B4-BE49-F238E27FC236}">
                <a16:creationId xmlns:a16="http://schemas.microsoft.com/office/drawing/2014/main" id="{A780E324-2096-4FA5-92F6-24E7E1BD321F}"/>
              </a:ext>
            </a:extLst>
          </p:cNvPr>
          <p:cNvSpPr/>
          <p:nvPr/>
        </p:nvSpPr>
        <p:spPr>
          <a:xfrm>
            <a:off x="4958080" y="1245830"/>
            <a:ext cx="840908" cy="505150"/>
          </a:xfrm>
          <a:custGeom>
            <a:avLst/>
            <a:gdLst>
              <a:gd name="connsiteX0" fmla="*/ 11723 w 1863969"/>
              <a:gd name="connsiteY0" fmla="*/ 386862 h 726831"/>
              <a:gd name="connsiteX1" fmla="*/ 0 w 1863969"/>
              <a:gd name="connsiteY1" fmla="*/ 0 h 726831"/>
              <a:gd name="connsiteX2" fmla="*/ 1852246 w 1863969"/>
              <a:gd name="connsiteY2" fmla="*/ 0 h 726831"/>
              <a:gd name="connsiteX3" fmla="*/ 1863969 w 1863969"/>
              <a:gd name="connsiteY3" fmla="*/ 726831 h 726831"/>
            </a:gdLst>
            <a:ahLst/>
            <a:cxnLst>
              <a:cxn ang="0">
                <a:pos x="connsiteX0" y="connsiteY0"/>
              </a:cxn>
              <a:cxn ang="0">
                <a:pos x="connsiteX1" y="connsiteY1"/>
              </a:cxn>
              <a:cxn ang="0">
                <a:pos x="connsiteX2" y="connsiteY2"/>
              </a:cxn>
              <a:cxn ang="0">
                <a:pos x="connsiteX3" y="connsiteY3"/>
              </a:cxn>
            </a:cxnLst>
            <a:rect l="l" t="t" r="r" b="b"/>
            <a:pathLst>
              <a:path w="1863969" h="726831">
                <a:moveTo>
                  <a:pt x="11723" y="386862"/>
                </a:moveTo>
                <a:lnTo>
                  <a:pt x="0" y="0"/>
                </a:lnTo>
                <a:lnTo>
                  <a:pt x="1852246" y="0"/>
                </a:lnTo>
                <a:lnTo>
                  <a:pt x="1863969" y="726831"/>
                </a:lnTo>
              </a:path>
            </a:pathLst>
          </a:custGeom>
          <a:noFill/>
          <a:ln w="50800">
            <a:solidFill>
              <a:schemeClr val="bg1">
                <a:lumMod val="75000"/>
              </a:schemeClr>
            </a:solidFill>
            <a:head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extLst>
      <p:ext uri="{BB962C8B-B14F-4D97-AF65-F5344CB8AC3E}">
        <p14:creationId xmlns:p14="http://schemas.microsoft.com/office/powerpoint/2010/main" val="35065404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9A3DC729-082C-441E-9878-85DCA33C7BCC}"/>
              </a:ext>
            </a:extLst>
          </p:cNvPr>
          <p:cNvGrpSpPr/>
          <p:nvPr/>
        </p:nvGrpSpPr>
        <p:grpSpPr>
          <a:xfrm>
            <a:off x="5945539" y="1348154"/>
            <a:ext cx="4737753" cy="4396684"/>
            <a:chOff x="5945539" y="1348154"/>
            <a:chExt cx="4804523" cy="4466492"/>
          </a:xfrm>
        </p:grpSpPr>
        <p:grpSp>
          <p:nvGrpSpPr>
            <p:cNvPr id="27" name="Group 26">
              <a:extLst>
                <a:ext uri="{FF2B5EF4-FFF2-40B4-BE49-F238E27FC236}">
                  <a16:creationId xmlns:a16="http://schemas.microsoft.com/office/drawing/2014/main" id="{6EE2ADF8-59B0-4ADD-BCAE-1D45E287F468}"/>
                </a:ext>
              </a:extLst>
            </p:cNvPr>
            <p:cNvGrpSpPr/>
            <p:nvPr/>
          </p:nvGrpSpPr>
          <p:grpSpPr>
            <a:xfrm>
              <a:off x="5945539" y="1348154"/>
              <a:ext cx="4804523" cy="4466492"/>
              <a:chOff x="5945539" y="1372439"/>
              <a:chExt cx="4874473" cy="4546332"/>
            </a:xfrm>
          </p:grpSpPr>
          <p:grpSp>
            <p:nvGrpSpPr>
              <p:cNvPr id="8" name="Group 7">
                <a:extLst>
                  <a:ext uri="{FF2B5EF4-FFF2-40B4-BE49-F238E27FC236}">
                    <a16:creationId xmlns:a16="http://schemas.microsoft.com/office/drawing/2014/main" id="{C2993157-0FBC-4F02-9665-D5010E4884BC}"/>
                  </a:ext>
                </a:extLst>
              </p:cNvPr>
              <p:cNvGrpSpPr/>
              <p:nvPr/>
            </p:nvGrpSpPr>
            <p:grpSpPr>
              <a:xfrm>
                <a:off x="5945539" y="1372439"/>
                <a:ext cx="4874473" cy="4546332"/>
                <a:chOff x="3588031" y="780327"/>
                <a:chExt cx="4872092" cy="4537564"/>
              </a:xfrm>
            </p:grpSpPr>
            <p:pic>
              <p:nvPicPr>
                <p:cNvPr id="6" name="Picture 5">
                  <a:extLst>
                    <a:ext uri="{FF2B5EF4-FFF2-40B4-BE49-F238E27FC236}">
                      <a16:creationId xmlns:a16="http://schemas.microsoft.com/office/drawing/2014/main" id="{45CED5A0-9752-404E-A66B-F49735B842FB}"/>
                    </a:ext>
                  </a:extLst>
                </p:cNvPr>
                <p:cNvPicPr>
                  <a:picLocks noChangeAspect="1"/>
                </p:cNvPicPr>
                <p:nvPr/>
              </p:nvPicPr>
              <p:blipFill rotWithShape="1">
                <a:blip r:embed="rId3">
                  <a:extLst>
                    <a:ext uri="{28A0092B-C50C-407E-A947-70E740481C1C}">
                      <a14:useLocalDpi xmlns:a14="http://schemas.microsoft.com/office/drawing/2010/main" val="0"/>
                    </a:ext>
                  </a:extLst>
                </a:blip>
                <a:srcRect l="10523" t="6374" r="21645" b="10222"/>
                <a:stretch/>
              </p:blipFill>
              <p:spPr>
                <a:xfrm rot="21153267">
                  <a:off x="3588031" y="780327"/>
                  <a:ext cx="4872092" cy="4537564"/>
                </a:xfrm>
                <a:prstGeom prst="rect">
                  <a:avLst/>
                </a:prstGeom>
              </p:spPr>
            </p:pic>
            <p:sp>
              <p:nvSpPr>
                <p:cNvPr id="7" name="Freeform: Shape 6">
                  <a:extLst>
                    <a:ext uri="{FF2B5EF4-FFF2-40B4-BE49-F238E27FC236}">
                      <a16:creationId xmlns:a16="http://schemas.microsoft.com/office/drawing/2014/main" id="{C915EB31-C24A-481B-B561-31DAD218A7DF}"/>
                    </a:ext>
                  </a:extLst>
                </p:cNvPr>
                <p:cNvSpPr/>
                <p:nvPr/>
              </p:nvSpPr>
              <p:spPr>
                <a:xfrm>
                  <a:off x="4110606" y="3422708"/>
                  <a:ext cx="4009937" cy="1241571"/>
                </a:xfrm>
                <a:custGeom>
                  <a:avLst/>
                  <a:gdLst>
                    <a:gd name="connsiteX0" fmla="*/ 4009937 w 4009937"/>
                    <a:gd name="connsiteY0" fmla="*/ 1023457 h 1241571"/>
                    <a:gd name="connsiteX1" fmla="*/ 3917658 w 4009937"/>
                    <a:gd name="connsiteY1" fmla="*/ 989901 h 1241571"/>
                    <a:gd name="connsiteX2" fmla="*/ 3875713 w 4009937"/>
                    <a:gd name="connsiteY2" fmla="*/ 981512 h 1241571"/>
                    <a:gd name="connsiteX3" fmla="*/ 3682766 w 4009937"/>
                    <a:gd name="connsiteY3" fmla="*/ 964734 h 1241571"/>
                    <a:gd name="connsiteX4" fmla="*/ 3355596 w 4009937"/>
                    <a:gd name="connsiteY4" fmla="*/ 947956 h 1241571"/>
                    <a:gd name="connsiteX5" fmla="*/ 3296873 w 4009937"/>
                    <a:gd name="connsiteY5" fmla="*/ 939567 h 1241571"/>
                    <a:gd name="connsiteX6" fmla="*/ 3229761 w 4009937"/>
                    <a:gd name="connsiteY6" fmla="*/ 922789 h 1241571"/>
                    <a:gd name="connsiteX7" fmla="*/ 3112315 w 4009937"/>
                    <a:gd name="connsiteY7" fmla="*/ 906011 h 1241571"/>
                    <a:gd name="connsiteX8" fmla="*/ 3061981 w 4009937"/>
                    <a:gd name="connsiteY8" fmla="*/ 897622 h 1241571"/>
                    <a:gd name="connsiteX9" fmla="*/ 2852256 w 4009937"/>
                    <a:gd name="connsiteY9" fmla="*/ 889233 h 1241571"/>
                    <a:gd name="connsiteX10" fmla="*/ 2785144 w 4009937"/>
                    <a:gd name="connsiteY10" fmla="*/ 872455 h 1241571"/>
                    <a:gd name="connsiteX11" fmla="*/ 2759977 w 4009937"/>
                    <a:gd name="connsiteY11" fmla="*/ 864066 h 1241571"/>
                    <a:gd name="connsiteX12" fmla="*/ 2718033 w 4009937"/>
                    <a:gd name="connsiteY12" fmla="*/ 855677 h 1241571"/>
                    <a:gd name="connsiteX13" fmla="*/ 2692866 w 4009937"/>
                    <a:gd name="connsiteY13" fmla="*/ 847288 h 1241571"/>
                    <a:gd name="connsiteX14" fmla="*/ 2667699 w 4009937"/>
                    <a:gd name="connsiteY14" fmla="*/ 830510 h 1241571"/>
                    <a:gd name="connsiteX15" fmla="*/ 2617365 w 4009937"/>
                    <a:gd name="connsiteY15" fmla="*/ 822121 h 1241571"/>
                    <a:gd name="connsiteX16" fmla="*/ 2592198 w 4009937"/>
                    <a:gd name="connsiteY16" fmla="*/ 805343 h 1241571"/>
                    <a:gd name="connsiteX17" fmla="*/ 2508308 w 4009937"/>
                    <a:gd name="connsiteY17" fmla="*/ 771787 h 1241571"/>
                    <a:gd name="connsiteX18" fmla="*/ 2466363 w 4009937"/>
                    <a:gd name="connsiteY18" fmla="*/ 738231 h 1241571"/>
                    <a:gd name="connsiteX19" fmla="*/ 2441196 w 4009937"/>
                    <a:gd name="connsiteY19" fmla="*/ 729842 h 1241571"/>
                    <a:gd name="connsiteX20" fmla="*/ 2365695 w 4009937"/>
                    <a:gd name="connsiteY20" fmla="*/ 704675 h 1241571"/>
                    <a:gd name="connsiteX21" fmla="*/ 2332139 w 4009937"/>
                    <a:gd name="connsiteY21" fmla="*/ 687898 h 1241571"/>
                    <a:gd name="connsiteX22" fmla="*/ 2306972 w 4009937"/>
                    <a:gd name="connsiteY22" fmla="*/ 679509 h 1241571"/>
                    <a:gd name="connsiteX23" fmla="*/ 2298583 w 4009937"/>
                    <a:gd name="connsiteY23" fmla="*/ 704675 h 1241571"/>
                    <a:gd name="connsiteX24" fmla="*/ 2273416 w 4009937"/>
                    <a:gd name="connsiteY24" fmla="*/ 822121 h 1241571"/>
                    <a:gd name="connsiteX25" fmla="*/ 2256638 w 4009937"/>
                    <a:gd name="connsiteY25" fmla="*/ 847288 h 1241571"/>
                    <a:gd name="connsiteX26" fmla="*/ 2206304 w 4009937"/>
                    <a:gd name="connsiteY26" fmla="*/ 914400 h 1241571"/>
                    <a:gd name="connsiteX27" fmla="*/ 2189526 w 4009937"/>
                    <a:gd name="connsiteY27" fmla="*/ 956345 h 1241571"/>
                    <a:gd name="connsiteX28" fmla="*/ 2181137 w 4009937"/>
                    <a:gd name="connsiteY28" fmla="*/ 981512 h 1241571"/>
                    <a:gd name="connsiteX29" fmla="*/ 2155970 w 4009937"/>
                    <a:gd name="connsiteY29" fmla="*/ 1015068 h 1241571"/>
                    <a:gd name="connsiteX30" fmla="*/ 2130803 w 4009937"/>
                    <a:gd name="connsiteY30" fmla="*/ 1082180 h 1241571"/>
                    <a:gd name="connsiteX31" fmla="*/ 2122414 w 4009937"/>
                    <a:gd name="connsiteY31" fmla="*/ 1115736 h 1241571"/>
                    <a:gd name="connsiteX32" fmla="*/ 2080469 w 4009937"/>
                    <a:gd name="connsiteY32" fmla="*/ 1174459 h 1241571"/>
                    <a:gd name="connsiteX33" fmla="*/ 2038524 w 4009937"/>
                    <a:gd name="connsiteY33" fmla="*/ 1241571 h 1241571"/>
                    <a:gd name="connsiteX34" fmla="*/ 1912689 w 4009937"/>
                    <a:gd name="connsiteY34" fmla="*/ 1216404 h 1241571"/>
                    <a:gd name="connsiteX35" fmla="*/ 1870744 w 4009937"/>
                    <a:gd name="connsiteY35" fmla="*/ 1208015 h 1241571"/>
                    <a:gd name="connsiteX36" fmla="*/ 1795244 w 4009937"/>
                    <a:gd name="connsiteY36" fmla="*/ 1174459 h 1241571"/>
                    <a:gd name="connsiteX37" fmla="*/ 1761688 w 4009937"/>
                    <a:gd name="connsiteY37" fmla="*/ 1157681 h 1241571"/>
                    <a:gd name="connsiteX38" fmla="*/ 1702965 w 4009937"/>
                    <a:gd name="connsiteY38" fmla="*/ 1124125 h 1241571"/>
                    <a:gd name="connsiteX39" fmla="*/ 1619075 w 4009937"/>
                    <a:gd name="connsiteY39" fmla="*/ 1082180 h 1241571"/>
                    <a:gd name="connsiteX40" fmla="*/ 1593908 w 4009937"/>
                    <a:gd name="connsiteY40" fmla="*/ 1048624 h 1241571"/>
                    <a:gd name="connsiteX41" fmla="*/ 1577130 w 4009937"/>
                    <a:gd name="connsiteY41" fmla="*/ 989901 h 1241571"/>
                    <a:gd name="connsiteX42" fmla="*/ 1560352 w 4009937"/>
                    <a:gd name="connsiteY42" fmla="*/ 830510 h 1241571"/>
                    <a:gd name="connsiteX43" fmla="*/ 1568741 w 4009937"/>
                    <a:gd name="connsiteY43" fmla="*/ 654342 h 1241571"/>
                    <a:gd name="connsiteX44" fmla="*/ 1610686 w 4009937"/>
                    <a:gd name="connsiteY44" fmla="*/ 637564 h 1241571"/>
                    <a:gd name="connsiteX45" fmla="*/ 1627464 w 4009937"/>
                    <a:gd name="connsiteY45" fmla="*/ 604008 h 1241571"/>
                    <a:gd name="connsiteX46" fmla="*/ 1644242 w 4009937"/>
                    <a:gd name="connsiteY46" fmla="*/ 578841 h 1241571"/>
                    <a:gd name="connsiteX47" fmla="*/ 1652631 w 4009937"/>
                    <a:gd name="connsiteY47" fmla="*/ 553674 h 1241571"/>
                    <a:gd name="connsiteX48" fmla="*/ 1669409 w 4009937"/>
                    <a:gd name="connsiteY48" fmla="*/ 520118 h 1241571"/>
                    <a:gd name="connsiteX49" fmla="*/ 1661020 w 4009937"/>
                    <a:gd name="connsiteY49" fmla="*/ 318782 h 1241571"/>
                    <a:gd name="connsiteX50" fmla="*/ 1635853 w 4009937"/>
                    <a:gd name="connsiteY50" fmla="*/ 302004 h 1241571"/>
                    <a:gd name="connsiteX51" fmla="*/ 1610686 w 4009937"/>
                    <a:gd name="connsiteY51" fmla="*/ 268448 h 1241571"/>
                    <a:gd name="connsiteX52" fmla="*/ 1602297 w 4009937"/>
                    <a:gd name="connsiteY52" fmla="*/ 243281 h 1241571"/>
                    <a:gd name="connsiteX53" fmla="*/ 1560352 w 4009937"/>
                    <a:gd name="connsiteY53" fmla="*/ 201336 h 1241571"/>
                    <a:gd name="connsiteX54" fmla="*/ 1551963 w 4009937"/>
                    <a:gd name="connsiteY54" fmla="*/ 176169 h 1241571"/>
                    <a:gd name="connsiteX55" fmla="*/ 1535185 w 4009937"/>
                    <a:gd name="connsiteY55" fmla="*/ 142613 h 1241571"/>
                    <a:gd name="connsiteX56" fmla="*/ 1493240 w 4009937"/>
                    <a:gd name="connsiteY56" fmla="*/ 92279 h 1241571"/>
                    <a:gd name="connsiteX57" fmla="*/ 1434517 w 4009937"/>
                    <a:gd name="connsiteY57" fmla="*/ 33556 h 1241571"/>
                    <a:gd name="connsiteX58" fmla="*/ 1359016 w 4009937"/>
                    <a:gd name="connsiteY58" fmla="*/ 0 h 1241571"/>
                    <a:gd name="connsiteX59" fmla="*/ 1249959 w 4009937"/>
                    <a:gd name="connsiteY59" fmla="*/ 8389 h 1241571"/>
                    <a:gd name="connsiteX60" fmla="*/ 1191236 w 4009937"/>
                    <a:gd name="connsiteY60" fmla="*/ 16778 h 1241571"/>
                    <a:gd name="connsiteX61" fmla="*/ 1098957 w 4009937"/>
                    <a:gd name="connsiteY61" fmla="*/ 25167 h 1241571"/>
                    <a:gd name="connsiteX62" fmla="*/ 1040234 w 4009937"/>
                    <a:gd name="connsiteY62" fmla="*/ 41945 h 1241571"/>
                    <a:gd name="connsiteX63" fmla="*/ 964733 w 4009937"/>
                    <a:gd name="connsiteY63" fmla="*/ 83890 h 1241571"/>
                    <a:gd name="connsiteX64" fmla="*/ 947955 w 4009937"/>
                    <a:gd name="connsiteY64" fmla="*/ 142613 h 1241571"/>
                    <a:gd name="connsiteX65" fmla="*/ 939566 w 4009937"/>
                    <a:gd name="connsiteY65" fmla="*/ 167780 h 1241571"/>
                    <a:gd name="connsiteX66" fmla="*/ 906011 w 4009937"/>
                    <a:gd name="connsiteY66" fmla="*/ 209725 h 1241571"/>
                    <a:gd name="connsiteX67" fmla="*/ 855677 w 4009937"/>
                    <a:gd name="connsiteY67" fmla="*/ 268448 h 1241571"/>
                    <a:gd name="connsiteX68" fmla="*/ 847288 w 4009937"/>
                    <a:gd name="connsiteY68" fmla="*/ 302004 h 1241571"/>
                    <a:gd name="connsiteX69" fmla="*/ 796954 w 4009937"/>
                    <a:gd name="connsiteY69" fmla="*/ 377505 h 1241571"/>
                    <a:gd name="connsiteX70" fmla="*/ 755009 w 4009937"/>
                    <a:gd name="connsiteY70" fmla="*/ 436228 h 1241571"/>
                    <a:gd name="connsiteX71" fmla="*/ 713064 w 4009937"/>
                    <a:gd name="connsiteY71" fmla="*/ 503340 h 1241571"/>
                    <a:gd name="connsiteX72" fmla="*/ 687897 w 4009937"/>
                    <a:gd name="connsiteY72" fmla="*/ 520118 h 1241571"/>
                    <a:gd name="connsiteX73" fmla="*/ 620785 w 4009937"/>
                    <a:gd name="connsiteY73" fmla="*/ 604008 h 1241571"/>
                    <a:gd name="connsiteX74" fmla="*/ 620785 w 4009937"/>
                    <a:gd name="connsiteY74" fmla="*/ 604008 h 1241571"/>
                    <a:gd name="connsiteX75" fmla="*/ 587229 w 4009937"/>
                    <a:gd name="connsiteY75" fmla="*/ 654342 h 1241571"/>
                    <a:gd name="connsiteX76" fmla="*/ 570451 w 4009937"/>
                    <a:gd name="connsiteY76" fmla="*/ 679509 h 1241571"/>
                    <a:gd name="connsiteX77" fmla="*/ 545284 w 4009937"/>
                    <a:gd name="connsiteY77" fmla="*/ 704675 h 1241571"/>
                    <a:gd name="connsiteX78" fmla="*/ 528506 w 4009937"/>
                    <a:gd name="connsiteY78" fmla="*/ 729842 h 1241571"/>
                    <a:gd name="connsiteX79" fmla="*/ 469783 w 4009937"/>
                    <a:gd name="connsiteY79" fmla="*/ 771787 h 1241571"/>
                    <a:gd name="connsiteX80" fmla="*/ 394282 w 4009937"/>
                    <a:gd name="connsiteY80" fmla="*/ 847288 h 1241571"/>
                    <a:gd name="connsiteX81" fmla="*/ 377504 w 4009937"/>
                    <a:gd name="connsiteY81" fmla="*/ 872455 h 1241571"/>
                    <a:gd name="connsiteX82" fmla="*/ 352337 w 4009937"/>
                    <a:gd name="connsiteY82" fmla="*/ 906011 h 1241571"/>
                    <a:gd name="connsiteX83" fmla="*/ 327170 w 4009937"/>
                    <a:gd name="connsiteY83" fmla="*/ 956345 h 1241571"/>
                    <a:gd name="connsiteX84" fmla="*/ 285225 w 4009937"/>
                    <a:gd name="connsiteY84" fmla="*/ 964734 h 1241571"/>
                    <a:gd name="connsiteX85" fmla="*/ 251669 w 4009937"/>
                    <a:gd name="connsiteY85" fmla="*/ 989901 h 1241571"/>
                    <a:gd name="connsiteX86" fmla="*/ 226502 w 4009937"/>
                    <a:gd name="connsiteY86" fmla="*/ 998290 h 1241571"/>
                    <a:gd name="connsiteX87" fmla="*/ 142612 w 4009937"/>
                    <a:gd name="connsiteY87" fmla="*/ 1031846 h 1241571"/>
                    <a:gd name="connsiteX88" fmla="*/ 0 w 4009937"/>
                    <a:gd name="connsiteY88" fmla="*/ 1057013 h 1241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4009937" h="1241571">
                      <a:moveTo>
                        <a:pt x="4009937" y="1023457"/>
                      </a:moveTo>
                      <a:cubicBezTo>
                        <a:pt x="3979177" y="1012272"/>
                        <a:pt x="3948898" y="999664"/>
                        <a:pt x="3917658" y="989901"/>
                      </a:cubicBezTo>
                      <a:cubicBezTo>
                        <a:pt x="3904048" y="985648"/>
                        <a:pt x="3889890" y="983031"/>
                        <a:pt x="3875713" y="981512"/>
                      </a:cubicBezTo>
                      <a:cubicBezTo>
                        <a:pt x="3811522" y="974634"/>
                        <a:pt x="3747024" y="970953"/>
                        <a:pt x="3682766" y="964734"/>
                      </a:cubicBezTo>
                      <a:cubicBezTo>
                        <a:pt x="3462577" y="943425"/>
                        <a:pt x="3896008" y="965389"/>
                        <a:pt x="3355596" y="947956"/>
                      </a:cubicBezTo>
                      <a:cubicBezTo>
                        <a:pt x="3336022" y="945160"/>
                        <a:pt x="3316262" y="943445"/>
                        <a:pt x="3296873" y="939567"/>
                      </a:cubicBezTo>
                      <a:cubicBezTo>
                        <a:pt x="3274262" y="935045"/>
                        <a:pt x="3252506" y="926580"/>
                        <a:pt x="3229761" y="922789"/>
                      </a:cubicBezTo>
                      <a:cubicBezTo>
                        <a:pt x="3109663" y="902773"/>
                        <a:pt x="3259298" y="927009"/>
                        <a:pt x="3112315" y="906011"/>
                      </a:cubicBezTo>
                      <a:cubicBezTo>
                        <a:pt x="3095477" y="903606"/>
                        <a:pt x="3078955" y="898717"/>
                        <a:pt x="3061981" y="897622"/>
                      </a:cubicBezTo>
                      <a:cubicBezTo>
                        <a:pt x="2992162" y="893118"/>
                        <a:pt x="2922164" y="892029"/>
                        <a:pt x="2852256" y="889233"/>
                      </a:cubicBezTo>
                      <a:cubicBezTo>
                        <a:pt x="2829885" y="883640"/>
                        <a:pt x="2807020" y="879747"/>
                        <a:pt x="2785144" y="872455"/>
                      </a:cubicBezTo>
                      <a:cubicBezTo>
                        <a:pt x="2776755" y="869659"/>
                        <a:pt x="2768556" y="866211"/>
                        <a:pt x="2759977" y="864066"/>
                      </a:cubicBezTo>
                      <a:cubicBezTo>
                        <a:pt x="2746144" y="860608"/>
                        <a:pt x="2731866" y="859135"/>
                        <a:pt x="2718033" y="855677"/>
                      </a:cubicBezTo>
                      <a:cubicBezTo>
                        <a:pt x="2709454" y="853532"/>
                        <a:pt x="2700775" y="851243"/>
                        <a:pt x="2692866" y="847288"/>
                      </a:cubicBezTo>
                      <a:cubicBezTo>
                        <a:pt x="2683848" y="842779"/>
                        <a:pt x="2677264" y="833698"/>
                        <a:pt x="2667699" y="830510"/>
                      </a:cubicBezTo>
                      <a:cubicBezTo>
                        <a:pt x="2651562" y="825131"/>
                        <a:pt x="2634143" y="824917"/>
                        <a:pt x="2617365" y="822121"/>
                      </a:cubicBezTo>
                      <a:cubicBezTo>
                        <a:pt x="2608976" y="816528"/>
                        <a:pt x="2601411" y="809438"/>
                        <a:pt x="2592198" y="805343"/>
                      </a:cubicBezTo>
                      <a:cubicBezTo>
                        <a:pt x="2551271" y="787153"/>
                        <a:pt x="2542642" y="794676"/>
                        <a:pt x="2508308" y="771787"/>
                      </a:cubicBezTo>
                      <a:cubicBezTo>
                        <a:pt x="2493410" y="761855"/>
                        <a:pt x="2481547" y="747721"/>
                        <a:pt x="2466363" y="738231"/>
                      </a:cubicBezTo>
                      <a:cubicBezTo>
                        <a:pt x="2458864" y="733544"/>
                        <a:pt x="2449105" y="733797"/>
                        <a:pt x="2441196" y="729842"/>
                      </a:cubicBezTo>
                      <a:cubicBezTo>
                        <a:pt x="2382216" y="700352"/>
                        <a:pt x="2459141" y="720249"/>
                        <a:pt x="2365695" y="704675"/>
                      </a:cubicBezTo>
                      <a:cubicBezTo>
                        <a:pt x="2354510" y="699083"/>
                        <a:pt x="2343633" y="692824"/>
                        <a:pt x="2332139" y="687898"/>
                      </a:cubicBezTo>
                      <a:cubicBezTo>
                        <a:pt x="2324011" y="684415"/>
                        <a:pt x="2314881" y="675555"/>
                        <a:pt x="2306972" y="679509"/>
                      </a:cubicBezTo>
                      <a:cubicBezTo>
                        <a:pt x="2299063" y="683463"/>
                        <a:pt x="2301379" y="696286"/>
                        <a:pt x="2298583" y="704675"/>
                      </a:cubicBezTo>
                      <a:cubicBezTo>
                        <a:pt x="2295033" y="733073"/>
                        <a:pt x="2291806" y="794536"/>
                        <a:pt x="2273416" y="822121"/>
                      </a:cubicBezTo>
                      <a:cubicBezTo>
                        <a:pt x="2267823" y="830510"/>
                        <a:pt x="2262687" y="839222"/>
                        <a:pt x="2256638" y="847288"/>
                      </a:cubicBezTo>
                      <a:cubicBezTo>
                        <a:pt x="2247378" y="859635"/>
                        <a:pt x="2215787" y="895435"/>
                        <a:pt x="2206304" y="914400"/>
                      </a:cubicBezTo>
                      <a:cubicBezTo>
                        <a:pt x="2199570" y="927869"/>
                        <a:pt x="2194813" y="942245"/>
                        <a:pt x="2189526" y="956345"/>
                      </a:cubicBezTo>
                      <a:cubicBezTo>
                        <a:pt x="2186421" y="964625"/>
                        <a:pt x="2185524" y="973834"/>
                        <a:pt x="2181137" y="981512"/>
                      </a:cubicBezTo>
                      <a:cubicBezTo>
                        <a:pt x="2174200" y="993651"/>
                        <a:pt x="2164359" y="1003883"/>
                        <a:pt x="2155970" y="1015068"/>
                      </a:cubicBezTo>
                      <a:cubicBezTo>
                        <a:pt x="2134437" y="1101201"/>
                        <a:pt x="2163704" y="994443"/>
                        <a:pt x="2130803" y="1082180"/>
                      </a:cubicBezTo>
                      <a:cubicBezTo>
                        <a:pt x="2126755" y="1092975"/>
                        <a:pt x="2127570" y="1105424"/>
                        <a:pt x="2122414" y="1115736"/>
                      </a:cubicBezTo>
                      <a:cubicBezTo>
                        <a:pt x="2110020" y="1140524"/>
                        <a:pt x="2091430" y="1149798"/>
                        <a:pt x="2080469" y="1174459"/>
                      </a:cubicBezTo>
                      <a:cubicBezTo>
                        <a:pt x="2051045" y="1240663"/>
                        <a:pt x="2083798" y="1211388"/>
                        <a:pt x="2038524" y="1241571"/>
                      </a:cubicBezTo>
                      <a:cubicBezTo>
                        <a:pt x="1973975" y="1220055"/>
                        <a:pt x="2049427" y="1243752"/>
                        <a:pt x="1912689" y="1216404"/>
                      </a:cubicBezTo>
                      <a:lnTo>
                        <a:pt x="1870744" y="1208015"/>
                      </a:lnTo>
                      <a:cubicBezTo>
                        <a:pt x="1796716" y="1158663"/>
                        <a:pt x="1915037" y="1234356"/>
                        <a:pt x="1795244" y="1174459"/>
                      </a:cubicBezTo>
                      <a:cubicBezTo>
                        <a:pt x="1784059" y="1168866"/>
                        <a:pt x="1772546" y="1163886"/>
                        <a:pt x="1761688" y="1157681"/>
                      </a:cubicBezTo>
                      <a:cubicBezTo>
                        <a:pt x="1710479" y="1128419"/>
                        <a:pt x="1764934" y="1152293"/>
                        <a:pt x="1702965" y="1124125"/>
                      </a:cubicBezTo>
                      <a:cubicBezTo>
                        <a:pt x="1687096" y="1116912"/>
                        <a:pt x="1637286" y="1100391"/>
                        <a:pt x="1619075" y="1082180"/>
                      </a:cubicBezTo>
                      <a:cubicBezTo>
                        <a:pt x="1609188" y="1072293"/>
                        <a:pt x="1602297" y="1059809"/>
                        <a:pt x="1593908" y="1048624"/>
                      </a:cubicBezTo>
                      <a:cubicBezTo>
                        <a:pt x="1588606" y="1032717"/>
                        <a:pt x="1578886" y="1005702"/>
                        <a:pt x="1577130" y="989901"/>
                      </a:cubicBezTo>
                      <a:cubicBezTo>
                        <a:pt x="1555969" y="799452"/>
                        <a:pt x="1580709" y="932296"/>
                        <a:pt x="1560352" y="830510"/>
                      </a:cubicBezTo>
                      <a:cubicBezTo>
                        <a:pt x="1563148" y="771787"/>
                        <a:pt x="1553901" y="711227"/>
                        <a:pt x="1568741" y="654342"/>
                      </a:cubicBezTo>
                      <a:cubicBezTo>
                        <a:pt x="1572542" y="639771"/>
                        <a:pt x="1599253" y="647364"/>
                        <a:pt x="1610686" y="637564"/>
                      </a:cubicBezTo>
                      <a:cubicBezTo>
                        <a:pt x="1620181" y="629425"/>
                        <a:pt x="1621259" y="614866"/>
                        <a:pt x="1627464" y="604008"/>
                      </a:cubicBezTo>
                      <a:cubicBezTo>
                        <a:pt x="1632466" y="595254"/>
                        <a:pt x="1639733" y="587859"/>
                        <a:pt x="1644242" y="578841"/>
                      </a:cubicBezTo>
                      <a:cubicBezTo>
                        <a:pt x="1648197" y="570932"/>
                        <a:pt x="1649148" y="561802"/>
                        <a:pt x="1652631" y="553674"/>
                      </a:cubicBezTo>
                      <a:cubicBezTo>
                        <a:pt x="1657557" y="542180"/>
                        <a:pt x="1663816" y="531303"/>
                        <a:pt x="1669409" y="520118"/>
                      </a:cubicBezTo>
                      <a:cubicBezTo>
                        <a:pt x="1666613" y="453006"/>
                        <a:pt x="1671234" y="385171"/>
                        <a:pt x="1661020" y="318782"/>
                      </a:cubicBezTo>
                      <a:cubicBezTo>
                        <a:pt x="1659487" y="308817"/>
                        <a:pt x="1642982" y="309133"/>
                        <a:pt x="1635853" y="302004"/>
                      </a:cubicBezTo>
                      <a:cubicBezTo>
                        <a:pt x="1625966" y="292117"/>
                        <a:pt x="1619075" y="279633"/>
                        <a:pt x="1610686" y="268448"/>
                      </a:cubicBezTo>
                      <a:cubicBezTo>
                        <a:pt x="1607890" y="260059"/>
                        <a:pt x="1607821" y="250186"/>
                        <a:pt x="1602297" y="243281"/>
                      </a:cubicBezTo>
                      <a:cubicBezTo>
                        <a:pt x="1557556" y="187354"/>
                        <a:pt x="1593908" y="268448"/>
                        <a:pt x="1560352" y="201336"/>
                      </a:cubicBezTo>
                      <a:cubicBezTo>
                        <a:pt x="1556397" y="193427"/>
                        <a:pt x="1555446" y="184297"/>
                        <a:pt x="1551963" y="176169"/>
                      </a:cubicBezTo>
                      <a:cubicBezTo>
                        <a:pt x="1547037" y="164675"/>
                        <a:pt x="1541390" y="153471"/>
                        <a:pt x="1535185" y="142613"/>
                      </a:cubicBezTo>
                      <a:cubicBezTo>
                        <a:pt x="1513995" y="105531"/>
                        <a:pt x="1522984" y="126980"/>
                        <a:pt x="1493240" y="92279"/>
                      </a:cubicBezTo>
                      <a:cubicBezTo>
                        <a:pt x="1468073" y="62918"/>
                        <a:pt x="1470869" y="51732"/>
                        <a:pt x="1434517" y="33556"/>
                      </a:cubicBezTo>
                      <a:cubicBezTo>
                        <a:pt x="1314719" y="-26343"/>
                        <a:pt x="1433046" y="49353"/>
                        <a:pt x="1359016" y="0"/>
                      </a:cubicBezTo>
                      <a:cubicBezTo>
                        <a:pt x="1322664" y="2796"/>
                        <a:pt x="1286238" y="4761"/>
                        <a:pt x="1249959" y="8389"/>
                      </a:cubicBezTo>
                      <a:cubicBezTo>
                        <a:pt x="1230284" y="10356"/>
                        <a:pt x="1210888" y="14594"/>
                        <a:pt x="1191236" y="16778"/>
                      </a:cubicBezTo>
                      <a:cubicBezTo>
                        <a:pt x="1160538" y="20189"/>
                        <a:pt x="1129717" y="22371"/>
                        <a:pt x="1098957" y="25167"/>
                      </a:cubicBezTo>
                      <a:cubicBezTo>
                        <a:pt x="1094482" y="26286"/>
                        <a:pt x="1047455" y="37131"/>
                        <a:pt x="1040234" y="41945"/>
                      </a:cubicBezTo>
                      <a:cubicBezTo>
                        <a:pt x="964889" y="92175"/>
                        <a:pt x="1082481" y="44641"/>
                        <a:pt x="964733" y="83890"/>
                      </a:cubicBezTo>
                      <a:cubicBezTo>
                        <a:pt x="944619" y="144232"/>
                        <a:pt x="969022" y="68877"/>
                        <a:pt x="947955" y="142613"/>
                      </a:cubicBezTo>
                      <a:cubicBezTo>
                        <a:pt x="945526" y="151116"/>
                        <a:pt x="944253" y="160281"/>
                        <a:pt x="939566" y="167780"/>
                      </a:cubicBezTo>
                      <a:cubicBezTo>
                        <a:pt x="930076" y="182964"/>
                        <a:pt x="916279" y="195057"/>
                        <a:pt x="906011" y="209725"/>
                      </a:cubicBezTo>
                      <a:cubicBezTo>
                        <a:pt x="866172" y="266638"/>
                        <a:pt x="900275" y="238716"/>
                        <a:pt x="855677" y="268448"/>
                      </a:cubicBezTo>
                      <a:cubicBezTo>
                        <a:pt x="852881" y="279633"/>
                        <a:pt x="851971" y="291468"/>
                        <a:pt x="847288" y="302004"/>
                      </a:cubicBezTo>
                      <a:cubicBezTo>
                        <a:pt x="814608" y="375534"/>
                        <a:pt x="832178" y="314102"/>
                        <a:pt x="796954" y="377505"/>
                      </a:cubicBezTo>
                      <a:cubicBezTo>
                        <a:pt x="763756" y="437262"/>
                        <a:pt x="801192" y="405439"/>
                        <a:pt x="755009" y="436228"/>
                      </a:cubicBezTo>
                      <a:cubicBezTo>
                        <a:pt x="741719" y="462809"/>
                        <a:pt x="734844" y="481560"/>
                        <a:pt x="713064" y="503340"/>
                      </a:cubicBezTo>
                      <a:cubicBezTo>
                        <a:pt x="705935" y="510469"/>
                        <a:pt x="694710" y="512686"/>
                        <a:pt x="687897" y="520118"/>
                      </a:cubicBezTo>
                      <a:cubicBezTo>
                        <a:pt x="663699" y="546516"/>
                        <a:pt x="643156" y="576045"/>
                        <a:pt x="620785" y="604008"/>
                      </a:cubicBezTo>
                      <a:lnTo>
                        <a:pt x="620785" y="604008"/>
                      </a:lnTo>
                      <a:lnTo>
                        <a:pt x="587229" y="654342"/>
                      </a:lnTo>
                      <a:cubicBezTo>
                        <a:pt x="581636" y="662731"/>
                        <a:pt x="577580" y="672380"/>
                        <a:pt x="570451" y="679509"/>
                      </a:cubicBezTo>
                      <a:cubicBezTo>
                        <a:pt x="562062" y="687898"/>
                        <a:pt x="552879" y="695561"/>
                        <a:pt x="545284" y="704675"/>
                      </a:cubicBezTo>
                      <a:cubicBezTo>
                        <a:pt x="538829" y="712420"/>
                        <a:pt x="535635" y="722713"/>
                        <a:pt x="528506" y="729842"/>
                      </a:cubicBezTo>
                      <a:cubicBezTo>
                        <a:pt x="518101" y="740247"/>
                        <a:pt x="484073" y="762260"/>
                        <a:pt x="469783" y="771787"/>
                      </a:cubicBezTo>
                      <a:cubicBezTo>
                        <a:pt x="427182" y="835688"/>
                        <a:pt x="453518" y="811746"/>
                        <a:pt x="394282" y="847288"/>
                      </a:cubicBezTo>
                      <a:cubicBezTo>
                        <a:pt x="388689" y="855677"/>
                        <a:pt x="383364" y="864251"/>
                        <a:pt x="377504" y="872455"/>
                      </a:cubicBezTo>
                      <a:cubicBezTo>
                        <a:pt x="369377" y="883832"/>
                        <a:pt x="359274" y="893872"/>
                        <a:pt x="352337" y="906011"/>
                      </a:cubicBezTo>
                      <a:cubicBezTo>
                        <a:pt x="343464" y="921539"/>
                        <a:pt x="345770" y="945717"/>
                        <a:pt x="327170" y="956345"/>
                      </a:cubicBezTo>
                      <a:cubicBezTo>
                        <a:pt x="314790" y="963419"/>
                        <a:pt x="299207" y="961938"/>
                        <a:pt x="285225" y="964734"/>
                      </a:cubicBezTo>
                      <a:cubicBezTo>
                        <a:pt x="274040" y="973123"/>
                        <a:pt x="263808" y="982964"/>
                        <a:pt x="251669" y="989901"/>
                      </a:cubicBezTo>
                      <a:cubicBezTo>
                        <a:pt x="243991" y="994288"/>
                        <a:pt x="234630" y="994807"/>
                        <a:pt x="226502" y="998290"/>
                      </a:cubicBezTo>
                      <a:cubicBezTo>
                        <a:pt x="169943" y="1022530"/>
                        <a:pt x="214970" y="1011746"/>
                        <a:pt x="142612" y="1031846"/>
                      </a:cubicBezTo>
                      <a:cubicBezTo>
                        <a:pt x="39803" y="1060404"/>
                        <a:pt x="71915" y="1057013"/>
                        <a:pt x="0" y="1057013"/>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9" name="Straight Connector 18">
                <a:extLst>
                  <a:ext uri="{FF2B5EF4-FFF2-40B4-BE49-F238E27FC236}">
                    <a16:creationId xmlns:a16="http://schemas.microsoft.com/office/drawing/2014/main" id="{3800EDB7-37F5-488F-BA47-309FA878F51C}"/>
                  </a:ext>
                </a:extLst>
              </p:cNvPr>
              <p:cNvCxnSpPr>
                <a:cxnSpLocks/>
              </p:cNvCxnSpPr>
              <p:nvPr/>
            </p:nvCxnSpPr>
            <p:spPr>
              <a:xfrm flipH="1" flipV="1">
                <a:off x="7442450" y="4168993"/>
                <a:ext cx="54768" cy="61912"/>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0CB2A92A-7C07-4483-8A0B-0347D06CF266}"/>
                  </a:ext>
                </a:extLst>
              </p:cNvPr>
              <p:cNvCxnSpPr>
                <a:cxnSpLocks/>
              </p:cNvCxnSpPr>
              <p:nvPr/>
            </p:nvCxnSpPr>
            <p:spPr>
              <a:xfrm flipV="1">
                <a:off x="7442450" y="4168993"/>
                <a:ext cx="54768" cy="61912"/>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4" name="Rectangle 13">
              <a:extLst>
                <a:ext uri="{FF2B5EF4-FFF2-40B4-BE49-F238E27FC236}">
                  <a16:creationId xmlns:a16="http://schemas.microsoft.com/office/drawing/2014/main" id="{DF7C6C90-3319-4F5E-99F0-74C90F0624EE}"/>
                </a:ext>
              </a:extLst>
            </p:cNvPr>
            <p:cNvSpPr/>
            <p:nvPr/>
          </p:nvSpPr>
          <p:spPr>
            <a:xfrm rot="-1680000">
              <a:off x="7657343" y="1709426"/>
              <a:ext cx="1359690" cy="4089620"/>
            </a:xfrm>
            <a:prstGeom prst="rect">
              <a:avLst/>
            </a:prstGeom>
            <a:noFill/>
            <a:ln>
              <a:solidFill>
                <a:schemeClr val="tx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pic>
        <p:nvPicPr>
          <p:cNvPr id="13" name="Picture 12">
            <a:extLst>
              <a:ext uri="{FF2B5EF4-FFF2-40B4-BE49-F238E27FC236}">
                <a16:creationId xmlns:a16="http://schemas.microsoft.com/office/drawing/2014/main" id="{8C389D82-7490-4CC6-860B-14CF5FCF440C}"/>
              </a:ext>
            </a:extLst>
          </p:cNvPr>
          <p:cNvPicPr>
            <a:picLocks noChangeAspect="1"/>
          </p:cNvPicPr>
          <p:nvPr/>
        </p:nvPicPr>
        <p:blipFill>
          <a:blip r:embed="rId4"/>
          <a:stretch>
            <a:fillRect/>
          </a:stretch>
        </p:blipFill>
        <p:spPr>
          <a:xfrm>
            <a:off x="1508708" y="1113162"/>
            <a:ext cx="5092157" cy="5148894"/>
          </a:xfrm>
          <a:prstGeom prst="rect">
            <a:avLst/>
          </a:prstGeom>
        </p:spPr>
      </p:pic>
      <p:pic>
        <p:nvPicPr>
          <p:cNvPr id="9" name="Picture 8">
            <a:extLst>
              <a:ext uri="{FF2B5EF4-FFF2-40B4-BE49-F238E27FC236}">
                <a16:creationId xmlns:a16="http://schemas.microsoft.com/office/drawing/2014/main" id="{FCD98367-502E-4EDC-9B93-411E335CA8D8}"/>
              </a:ext>
            </a:extLst>
          </p:cNvPr>
          <p:cNvPicPr>
            <a:picLocks noChangeAspect="1"/>
          </p:cNvPicPr>
          <p:nvPr/>
        </p:nvPicPr>
        <p:blipFill rotWithShape="1">
          <a:blip r:embed="rId3">
            <a:extLst>
              <a:ext uri="{28A0092B-C50C-407E-A947-70E740481C1C}">
                <a14:useLocalDpi xmlns:a14="http://schemas.microsoft.com/office/drawing/2010/main" val="0"/>
              </a:ext>
            </a:extLst>
          </a:blip>
          <a:srcRect l="83485"/>
          <a:stretch/>
        </p:blipFill>
        <p:spPr>
          <a:xfrm>
            <a:off x="11005211" y="811096"/>
            <a:ext cx="1186787" cy="5450960"/>
          </a:xfrm>
          <a:prstGeom prst="rect">
            <a:avLst/>
          </a:prstGeom>
        </p:spPr>
      </p:pic>
      <p:sp>
        <p:nvSpPr>
          <p:cNvPr id="11" name="TextBox 10">
            <a:extLst>
              <a:ext uri="{FF2B5EF4-FFF2-40B4-BE49-F238E27FC236}">
                <a16:creationId xmlns:a16="http://schemas.microsoft.com/office/drawing/2014/main" id="{0C2035E0-B666-4752-A99B-666E899A45A1}"/>
              </a:ext>
            </a:extLst>
          </p:cNvPr>
          <p:cNvSpPr txBox="1"/>
          <p:nvPr/>
        </p:nvSpPr>
        <p:spPr>
          <a:xfrm>
            <a:off x="1958789" y="626430"/>
            <a:ext cx="1186787" cy="369332"/>
          </a:xfrm>
          <a:prstGeom prst="rect">
            <a:avLst/>
          </a:prstGeom>
          <a:noFill/>
        </p:spPr>
        <p:txBody>
          <a:bodyPr wrap="square">
            <a:spAutoFit/>
          </a:bodyPr>
          <a:lstStyle/>
          <a:p>
            <a:r>
              <a:rPr lang="en-CA" dirty="0"/>
              <a:t>IIR Swath</a:t>
            </a:r>
            <a:endParaRPr lang="en-US" dirty="0"/>
          </a:p>
        </p:txBody>
      </p:sp>
      <p:sp>
        <p:nvSpPr>
          <p:cNvPr id="12" name="TextBox 11">
            <a:extLst>
              <a:ext uri="{FF2B5EF4-FFF2-40B4-BE49-F238E27FC236}">
                <a16:creationId xmlns:a16="http://schemas.microsoft.com/office/drawing/2014/main" id="{0FC0C946-F91A-4A06-9EC7-BD7C8ACD8006}"/>
              </a:ext>
            </a:extLst>
          </p:cNvPr>
          <p:cNvSpPr txBox="1"/>
          <p:nvPr/>
        </p:nvSpPr>
        <p:spPr>
          <a:xfrm>
            <a:off x="7530208" y="349431"/>
            <a:ext cx="1616318" cy="923330"/>
          </a:xfrm>
          <a:prstGeom prst="rect">
            <a:avLst/>
          </a:prstGeom>
          <a:noFill/>
        </p:spPr>
        <p:txBody>
          <a:bodyPr wrap="square">
            <a:spAutoFit/>
          </a:bodyPr>
          <a:lstStyle/>
          <a:p>
            <a:pPr algn="ctr"/>
            <a:r>
              <a:rPr lang="en-CA" dirty="0">
                <a:latin typeface="Times New Roman" panose="02020603050405020304" pitchFamily="18" charset="0"/>
                <a:cs typeface="Times New Roman" panose="02020603050405020304" pitchFamily="18" charset="0"/>
              </a:rPr>
              <a:t>MODIS Aqua 22 March 2015 22:20 UTC</a:t>
            </a:r>
            <a:endParaRPr lang="en-US" dirty="0">
              <a:latin typeface="Times New Roman" panose="02020603050405020304" pitchFamily="18" charset="0"/>
              <a:cs typeface="Times New Roman" panose="02020603050405020304" pitchFamily="18" charset="0"/>
            </a:endParaRPr>
          </a:p>
        </p:txBody>
      </p:sp>
      <p:cxnSp>
        <p:nvCxnSpPr>
          <p:cNvPr id="3" name="Straight Connector 2">
            <a:extLst>
              <a:ext uri="{FF2B5EF4-FFF2-40B4-BE49-F238E27FC236}">
                <a16:creationId xmlns:a16="http://schemas.microsoft.com/office/drawing/2014/main" id="{D07556F3-7F1A-4627-9270-E6B47F0FE165}"/>
              </a:ext>
            </a:extLst>
          </p:cNvPr>
          <p:cNvCxnSpPr>
            <a:cxnSpLocks/>
          </p:cNvCxnSpPr>
          <p:nvPr/>
        </p:nvCxnSpPr>
        <p:spPr>
          <a:xfrm>
            <a:off x="1981200" y="5172452"/>
            <a:ext cx="6764216" cy="0"/>
          </a:xfrm>
          <a:prstGeom prst="line">
            <a:avLst/>
          </a:prstGeom>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0D4095E1-0075-4FC2-ABBA-5BFA4B0A5698}"/>
              </a:ext>
            </a:extLst>
          </p:cNvPr>
          <p:cNvSpPr txBox="1"/>
          <p:nvPr/>
        </p:nvSpPr>
        <p:spPr>
          <a:xfrm>
            <a:off x="0" y="6496979"/>
            <a:ext cx="1088760" cy="369332"/>
          </a:xfrm>
          <a:prstGeom prst="rect">
            <a:avLst/>
          </a:prstGeom>
          <a:noFill/>
        </p:spPr>
        <p:txBody>
          <a:bodyPr wrap="none" rtlCol="0">
            <a:spAutoFit/>
          </a:bodyPr>
          <a:lstStyle/>
          <a:p>
            <a:r>
              <a:rPr lang="en-CA" dirty="0">
                <a:latin typeface="Times New Roman" panose="02020603050405020304" pitchFamily="18" charset="0"/>
                <a:cs typeface="Times New Roman" panose="02020603050405020304" pitchFamily="18" charset="0"/>
              </a:rPr>
              <a:t>Figure </a:t>
            </a:r>
            <a:r>
              <a:rPr lang="en-CA" dirty="0" smtClean="0">
                <a:latin typeface="Times New Roman" panose="02020603050405020304" pitchFamily="18" charset="0"/>
                <a:cs typeface="Times New Roman" panose="02020603050405020304" pitchFamily="18" charset="0"/>
              </a:rPr>
              <a:t>S7</a:t>
            </a:r>
            <a:endParaRPr lang="en-CA" dirty="0">
              <a:latin typeface="Times New Roman" panose="02020603050405020304" pitchFamily="18" charset="0"/>
              <a:cs typeface="Times New Roman" panose="02020603050405020304" pitchFamily="18" charset="0"/>
            </a:endParaRPr>
          </a:p>
        </p:txBody>
      </p:sp>
      <p:sp>
        <p:nvSpPr>
          <p:cNvPr id="20" name="Rectangle 19">
            <a:extLst>
              <a:ext uri="{FF2B5EF4-FFF2-40B4-BE49-F238E27FC236}">
                <a16:creationId xmlns:a16="http://schemas.microsoft.com/office/drawing/2014/main" id="{AB372A31-315F-4ED8-8891-97C91B708FC6}"/>
              </a:ext>
            </a:extLst>
          </p:cNvPr>
          <p:cNvSpPr/>
          <p:nvPr/>
        </p:nvSpPr>
        <p:spPr>
          <a:xfrm rot="19920000">
            <a:off x="3130368" y="1745095"/>
            <a:ext cx="1303421" cy="3855203"/>
          </a:xfrm>
          <a:prstGeom prst="rect">
            <a:avLst/>
          </a:prstGeom>
          <a:noFill/>
          <a:ln>
            <a:solidFill>
              <a:schemeClr val="tx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380445880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F04A8D134D7AC4782D1353DB2587851" ma:contentTypeVersion="13" ma:contentTypeDescription="Crée un document." ma:contentTypeScope="" ma:versionID="06dd870d30493710173989dde4c593b1">
  <xsd:schema xmlns:xsd="http://www.w3.org/2001/XMLSchema" xmlns:xs="http://www.w3.org/2001/XMLSchema" xmlns:p="http://schemas.microsoft.com/office/2006/metadata/properties" xmlns:ns3="be037cee-2c1a-46a9-b54a-1a37683a8125" xmlns:ns4="50870555-8359-44c0-8b98-008a9a481a96" targetNamespace="http://schemas.microsoft.com/office/2006/metadata/properties" ma:root="true" ma:fieldsID="f04dd346bf8b7d0b8e2621c99128e06c" ns3:_="" ns4:_="">
    <xsd:import namespace="be037cee-2c1a-46a9-b54a-1a37683a8125"/>
    <xsd:import namespace="50870555-8359-44c0-8b98-008a9a481a96"/>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DateTaken" minOccurs="0"/>
                <xsd:element ref="ns3:MediaServiceOCR" minOccurs="0"/>
                <xsd:element ref="ns3:MediaServiceLocation" minOccurs="0"/>
                <xsd:element ref="ns3:MediaServiceEventHashCode" minOccurs="0"/>
                <xsd:element ref="ns3:MediaServiceGenerationTime" minOccurs="0"/>
                <xsd:element ref="ns4:SharedWithUsers" minOccurs="0"/>
                <xsd:element ref="ns4:SharedWithDetails" minOccurs="0"/>
                <xsd:element ref="ns4:SharingHintHash"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e037cee-2c1a-46a9-b54a-1a37683a812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0870555-8359-44c0-8b98-008a9a481a96" elementFormDefault="qualified">
    <xsd:import namespace="http://schemas.microsoft.com/office/2006/documentManagement/types"/>
    <xsd:import namespace="http://schemas.microsoft.com/office/infopath/2007/PartnerControls"/>
    <xsd:element name="SharedWithUsers" ma:index="16"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Partagé avec détails" ma:internalName="SharedWithDetails" ma:readOnly="true">
      <xsd:simpleType>
        <xsd:restriction base="dms:Note">
          <xsd:maxLength value="255"/>
        </xsd:restriction>
      </xsd:simpleType>
    </xsd:element>
    <xsd:element name="SharingHintHash" ma:index="18" nillable="true" ma:displayName="Partage du hachage d’indicateur"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4BE9E5B-122A-40E6-82FE-39DC2CE3153D}">
  <ds:schemaRefs>
    <ds:schemaRef ds:uri="50870555-8359-44c0-8b98-008a9a481a96"/>
    <ds:schemaRef ds:uri="http://www.w3.org/XML/1998/namespace"/>
    <ds:schemaRef ds:uri="be037cee-2c1a-46a9-b54a-1a37683a812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dcmitype/"/>
    <ds:schemaRef ds:uri="http://purl.org/dc/terms/"/>
    <ds:schemaRef ds:uri="http://schemas.microsoft.com/office/2006/metadata/properties"/>
  </ds:schemaRefs>
</ds:datastoreItem>
</file>

<file path=customXml/itemProps2.xml><?xml version="1.0" encoding="utf-8"?>
<ds:datastoreItem xmlns:ds="http://schemas.openxmlformats.org/officeDocument/2006/customXml" ds:itemID="{E45176CC-DAD7-4AF4-827D-D3444176961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e037cee-2c1a-46a9-b54a-1a37683a8125"/>
    <ds:schemaRef ds:uri="50870555-8359-44c0-8b98-008a9a481a9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3707CC9-1691-416E-8C12-09856EAB1EF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102075</TotalTime>
  <Words>4075</Words>
  <Application>Microsoft Office PowerPoint</Application>
  <PresentationFormat>Widescreen</PresentationFormat>
  <Paragraphs>179</Paragraphs>
  <Slides>12</Slides>
  <Notes>12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Arial</vt:lpstr>
      <vt:lpstr>Calibri</vt:lpstr>
      <vt:lpstr>Calibri Light</vt:lpstr>
      <vt:lpstr>Cambria Math</vt:lpstr>
      <vt:lpstr>Symbol</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Norman T. O'Neill</dc:creator>
  <cp:lastModifiedBy>Seyed Ali Sayedain</cp:lastModifiedBy>
  <cp:revision>462</cp:revision>
  <dcterms:created xsi:type="dcterms:W3CDTF">2020-08-12T11:43:58Z</dcterms:created>
  <dcterms:modified xsi:type="dcterms:W3CDTF">2024-04-08T13:03:46Z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0x0101001F04A8D134D7AC4782D1353DB2587851</vt:lpwstr>
  </property>
</Properties>
</file>